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8" r:id="rId2"/>
    <p:sldId id="287" r:id="rId3"/>
    <p:sldId id="288" r:id="rId4"/>
    <p:sldId id="289" r:id="rId5"/>
    <p:sldId id="290" r:id="rId6"/>
    <p:sldId id="292" r:id="rId7"/>
    <p:sldId id="291" r:id="rId8"/>
    <p:sldId id="293" r:id="rId9"/>
    <p:sldId id="296" r:id="rId10"/>
    <p:sldId id="297" r:id="rId11"/>
    <p:sldId id="299" r:id="rId12"/>
    <p:sldId id="277" r:id="rId13"/>
    <p:sldId id="278" r:id="rId14"/>
    <p:sldId id="279" r:id="rId15"/>
    <p:sldId id="283" r:id="rId16"/>
    <p:sldId id="280" r:id="rId17"/>
    <p:sldId id="281" r:id="rId18"/>
    <p:sldId id="282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D55C"/>
    <a:srgbClr val="3CAEA3"/>
    <a:srgbClr val="20639B"/>
    <a:srgbClr val="ED5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95294" autoAdjust="0"/>
  </p:normalViewPr>
  <p:slideViewPr>
    <p:cSldViewPr snapToGrid="0">
      <p:cViewPr>
        <p:scale>
          <a:sx n="66" d="100"/>
          <a:sy n="66" d="100"/>
        </p:scale>
        <p:origin x="1050" y="21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80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08F2E-5F06-4CE2-A139-452A1382A6F0}" type="datetimeFigureOut">
              <a:rPr lang="en-US"/>
              <a:t>9/22/2021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588A-5C4E-401A-AECC-B6F63A9DE96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C5DC6-1594-414D-9341-ABA08739246C}" type="datetimeFigureOut">
              <a:rPr lang="en-US"/>
              <a:t>9/22/2021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42409-6A04-4DC6-AC3A-D3758287A8F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78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54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13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583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96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97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63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47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35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9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F4971-AC27-4912-80DF-EDA546DE2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15246-7AE6-47A4-9906-C08FC8B0D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FB72F-30B6-46D7-B475-C8BC565AF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4277-AEF6-4EDE-895C-5F44FB5E0AEF}" type="datetimeFigureOut">
              <a:rPr lang="en-GB" smtClean="0"/>
              <a:t>21/09/2021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C6069-7E97-49D8-AB99-D813641E4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F71B4-13F9-4207-BA6B-93D4D800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0C07C-63E4-4303-BC04-38D1E3EE9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89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C014F-4B5F-4D07-B0BE-CF7055616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77938-330A-4A72-9762-838467867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1A704F-ADE6-4356-AA83-F6B3E3779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55A74-0919-413E-865C-E0E8D1722ED7}" type="datetime1">
              <a:rPr lang="en-US" smtClean="0"/>
              <a:pPr/>
              <a:t>9/22/2021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E21D1-7D4E-434F-AFE7-7425CDF62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7AC14-D760-4AFE-A150-80940E62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06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297F4E-16C4-4919-9077-3E5AA941E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8A8963-D653-4E57-BD71-2FA870D68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06D60-8AAB-466A-9E1C-82ECCD196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E46A-5893-4F80-829A-F37AF8AAC03B}" type="datetime1">
              <a:rPr lang="en-US" smtClean="0"/>
              <a:pPr/>
              <a:t>9/22/2021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E936F-851A-43E1-8CD4-721775DEC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6898A-C99B-46E4-9B35-1E516B067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911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B9673-AC7F-4F1F-84E4-F0E5EAAE106D}" type="datetime1">
              <a:rPr lang="en-US" smtClean="0"/>
              <a:pPr/>
              <a:t>9/22/2021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E5F39-4C52-4376-9064-57883B08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82C15-7FB2-4A68-B8E5-647679C83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17BCB-2F62-4A70-BBD9-7F00619C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1B487-36FD-4CED-B07A-1A81FC6540B1}" type="datetime1">
              <a:rPr lang="en-US" smtClean="0"/>
              <a:pPr/>
              <a:t>9/22/2021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FF13C-6A67-46B6-A684-32918A324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6916FA-EB0B-4250-A8D4-D528E6609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81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9FDCA-7C58-4432-A80B-380CA4EA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4B56F-0B39-433A-968C-B44F116D6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4B150-C842-455B-A62A-7812B9D6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B4277-AEF6-4EDE-895C-5F44FB5E0AEF}" type="datetimeFigureOut">
              <a:rPr lang="en-GB" smtClean="0"/>
              <a:t>21/09/2021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BD860-FF00-48D0-AAD4-B159DCE38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DF094-BEFB-4692-B449-096BAC70A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0C07C-63E4-4303-BC04-38D1E3EE972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6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D439D-D14F-4103-BDA6-3F8610B68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B4D0B-51BA-4416-AA2D-74DC50F69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525FD0-8AC8-48D4-9CB2-960D007A0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7D8CDB-F646-4B01-9A27-CD0479D8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9/22/2021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F42BC-D257-4A6E-BAE4-D0165E581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8057A-D434-4848-8D32-7064A8301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30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778-0DFB-44EB-A403-F4BECF5E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4E7A8-71B7-4854-A139-B34B56519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51056C-06B5-4E33-B068-71771C163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3D64A4-1503-4415-AF6B-82CA64335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DE2C70-1BB7-47A4-B8C5-E70124340E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DAD99E-4155-42F2-AAB5-BAE2085C6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81B4D-F060-418E-A958-B2BDC1A258F8}" type="datetime1">
              <a:rPr lang="en-US" smtClean="0"/>
              <a:pPr/>
              <a:t>9/22/2021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9B843C-3C8F-4326-8485-923422E5D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EA5A35-E8A5-4D1E-999A-784769EC6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06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B38B4-32DE-4175-99BC-244F3E7BC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BD9791-0FD7-421C-83A5-1ACE08A9C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AC23-C97B-41FB-9B89-C7FE0FB631CA}" type="datetime1">
              <a:rPr lang="en-US" smtClean="0"/>
              <a:pPr/>
              <a:t>9/22/2021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53D373-9E59-4131-838A-2B86F6CB4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01572-B35F-4835-81E3-DC333BA4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64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F23BAD-90A4-40F8-80F4-E48097E42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B9673-AC7F-4F1F-84E4-F0E5EAAE106D}" type="datetime1">
              <a:rPr lang="en-US" smtClean="0"/>
              <a:pPr/>
              <a:t>9/22/2021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8FA324-AC1B-480C-9B72-09FF3CE4A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4A909-D604-4ACB-8895-613D82EFD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66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F0068-BC64-4DA7-B72F-B092A1B3D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548C2-6C59-434B-812E-3C2F17AA2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98CFD6-73E2-4725-8C5B-D362A0F5F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A69E80-846A-4D8B-94AE-F45A6184B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A3310-D664-4933-9402-AB5DB0887727}" type="datetime1">
              <a:rPr lang="en-US" smtClean="0"/>
              <a:pPr/>
              <a:t>9/22/2021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F1401-A772-4087-BC23-537200317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2A4E1-04FF-419B-A757-41BE05FC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90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3BF3-214B-4349-96DC-FE5C8E5F7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809F95-22A8-413C-9036-5A86A3B49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7E0AB-D454-4F0B-A27E-1239EC972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4C54E-C757-41C3-8097-BDFFEC095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47A63-5E3D-469C-A0D1-119323F4F95E}" type="datetime1">
              <a:rPr lang="en-US" smtClean="0"/>
              <a:pPr/>
              <a:t>9/22/2021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3B263-4630-4FD5-B6E1-F9BE14C2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EF564-9672-4F69-A6FD-6CD4A4A74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2190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352253-517B-4197-8C4A-6B7C70276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06F10-DDC1-4028-9303-227807088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DDC81-48FA-4FFF-BB1F-8F69CB7D50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6E745-E731-42F7-BC46-83DD513FC98F}" type="datetime1">
              <a:rPr lang="en-US" smtClean="0"/>
              <a:pPr/>
              <a:t>9/22/2021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B8D83-B349-4B34-A4A9-A9BC472AE2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A8EA7-B0AF-4B75-9643-E3A66470B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8D479-8942-46E8-A226-A4E01F7A105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58D966-C596-4229-9BF7-579021E2D6DF}"/>
              </a:ext>
            </a:extLst>
          </p:cNvPr>
          <p:cNvSpPr/>
          <p:nvPr userDrawn="1"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114815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microsoft.com/office/2017/06/relationships/model3d" Target="../media/model3d1.glb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17/06/relationships/model3d" Target="../media/model3d1.glb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60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17/06/relationships/model3d" Target="../media/model3d1.glb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17/06/relationships/model3d" Target="../media/model3d2.glb"/><Relationship Id="rId7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17/06/relationships/model3d" Target="../media/model3d1.glb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17/06/relationships/model3d" Target="../media/model3d1.glb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microsoft.com/office/2017/06/relationships/model3d" Target="../media/model3d1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microsoft.com/office/2017/06/relationships/model3d" Target="../media/model3d1.glb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8" descr="90s Greatest: Football Moments - National Geographic for everyone in  everywhere">
            <a:extLst>
              <a:ext uri="{FF2B5EF4-FFF2-40B4-BE49-F238E27FC236}">
                <a16:creationId xmlns:a16="http://schemas.microsoft.com/office/drawing/2014/main" id="{7F59A8D7-8C70-416A-A4B1-2C2089D61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5" y="214312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AB046F3F-16F7-4CD2-A9A7-8CC25865D0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69652 w 12192000"/>
              <a:gd name="connsiteY0" fmla="*/ 841564 h 6858000"/>
              <a:gd name="connsiteX1" fmla="*/ 471948 w 12192000"/>
              <a:gd name="connsiteY1" fmla="*/ 1739268 h 6858000"/>
              <a:gd name="connsiteX2" fmla="*/ 471948 w 12192000"/>
              <a:gd name="connsiteY2" fmla="*/ 5329977 h 6858000"/>
              <a:gd name="connsiteX3" fmla="*/ 1369652 w 12192000"/>
              <a:gd name="connsiteY3" fmla="*/ 6227681 h 6858000"/>
              <a:gd name="connsiteX4" fmla="*/ 5889760 w 12192000"/>
              <a:gd name="connsiteY4" fmla="*/ 6227681 h 6858000"/>
              <a:gd name="connsiteX5" fmla="*/ 6787464 w 12192000"/>
              <a:gd name="connsiteY5" fmla="*/ 5329977 h 6858000"/>
              <a:gd name="connsiteX6" fmla="*/ 6787464 w 12192000"/>
              <a:gd name="connsiteY6" fmla="*/ 1739268 h 6858000"/>
              <a:gd name="connsiteX7" fmla="*/ 5889760 w 12192000"/>
              <a:gd name="connsiteY7" fmla="*/ 841564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69652" y="841564"/>
                </a:moveTo>
                <a:cubicBezTo>
                  <a:pt x="873864" y="841564"/>
                  <a:pt x="471948" y="1243480"/>
                  <a:pt x="471948" y="1739268"/>
                </a:cubicBezTo>
                <a:lnTo>
                  <a:pt x="471948" y="5329977"/>
                </a:lnTo>
                <a:cubicBezTo>
                  <a:pt x="471948" y="5825765"/>
                  <a:pt x="873864" y="6227681"/>
                  <a:pt x="1369652" y="6227681"/>
                </a:cubicBezTo>
                <a:lnTo>
                  <a:pt x="5889760" y="6227681"/>
                </a:lnTo>
                <a:cubicBezTo>
                  <a:pt x="6385548" y="6227681"/>
                  <a:pt x="6787464" y="5825765"/>
                  <a:pt x="6787464" y="5329977"/>
                </a:cubicBezTo>
                <a:lnTo>
                  <a:pt x="6787464" y="1739268"/>
                </a:lnTo>
                <a:cubicBezTo>
                  <a:pt x="6787464" y="1243480"/>
                  <a:pt x="6385548" y="841564"/>
                  <a:pt x="5889760" y="84156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CA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E64B721C-EF68-4325-90D9-CC4740E42973}"/>
              </a:ext>
            </a:extLst>
          </p:cNvPr>
          <p:cNvGrpSpPr/>
          <p:nvPr/>
        </p:nvGrpSpPr>
        <p:grpSpPr>
          <a:xfrm>
            <a:off x="7464637" y="-876300"/>
            <a:ext cx="4331840" cy="7537580"/>
            <a:chOff x="-4932589" y="-2038622"/>
            <a:chExt cx="4331840" cy="6758106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9E3CB75-459F-47F9-AF14-791B8F90B2BD}"/>
                </a:ext>
              </a:extLst>
            </p:cNvPr>
            <p:cNvSpPr/>
            <p:nvPr/>
          </p:nvSpPr>
          <p:spPr>
            <a:xfrm>
              <a:off x="-4827289" y="-2038622"/>
              <a:ext cx="4226540" cy="6758106"/>
            </a:xfrm>
            <a:prstGeom prst="roundRect">
              <a:avLst/>
            </a:prstGeom>
            <a:solidFill>
              <a:srgbClr val="206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E477158-902E-44EA-9309-0484A2B56F46}"/>
                </a:ext>
              </a:extLst>
            </p:cNvPr>
            <p:cNvSpPr/>
            <p:nvPr/>
          </p:nvSpPr>
          <p:spPr>
            <a:xfrm>
              <a:off x="-4932589" y="-2038621"/>
              <a:ext cx="4255415" cy="6528140"/>
            </a:xfrm>
            <a:prstGeom prst="roundRect">
              <a:avLst/>
            </a:prstGeom>
            <a:solidFill>
              <a:srgbClr val="ED55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1061" y="675537"/>
            <a:ext cx="4360714" cy="5427407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b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 Physics </a:t>
            </a:r>
            <a:b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of </a:t>
            </a:r>
            <a:b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Football</a:t>
            </a:r>
            <a:b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A scientific insight </a:t>
            </a:r>
            <a:b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into the mechanics of curve.</a:t>
            </a:r>
            <a:endParaRPr 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2BABFF-CC41-4045-B4FB-8825290B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87148" y="6863293"/>
            <a:ext cx="3609975" cy="1266825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3EE79000-3F21-4606-80D0-21C8BCADD8E5}"/>
              </a:ext>
            </a:extLst>
          </p:cNvPr>
          <p:cNvGrpSpPr/>
          <p:nvPr/>
        </p:nvGrpSpPr>
        <p:grpSpPr>
          <a:xfrm>
            <a:off x="13170331" y="390370"/>
            <a:ext cx="4372447" cy="6253317"/>
            <a:chOff x="536504" y="-4927875"/>
            <a:chExt cx="4372447" cy="6253317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F45D687-2052-4A8A-9986-BCB982FB3840}"/>
                </a:ext>
              </a:extLst>
            </p:cNvPr>
            <p:cNvSpPr/>
            <p:nvPr/>
          </p:nvSpPr>
          <p:spPr>
            <a:xfrm>
              <a:off x="653536" y="-4927875"/>
              <a:ext cx="4255415" cy="6253317"/>
            </a:xfrm>
            <a:prstGeom prst="roundRect">
              <a:avLst/>
            </a:prstGeom>
            <a:solidFill>
              <a:srgbClr val="206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03A49F12-8763-4C84-83B9-67DA00998942}"/>
                </a:ext>
              </a:extLst>
            </p:cNvPr>
            <p:cNvSpPr/>
            <p:nvPr/>
          </p:nvSpPr>
          <p:spPr>
            <a:xfrm>
              <a:off x="536504" y="-4927875"/>
              <a:ext cx="4255415" cy="6023351"/>
            </a:xfrm>
            <a:prstGeom prst="roundRect">
              <a:avLst/>
            </a:prstGeom>
            <a:solidFill>
              <a:srgbClr val="ED55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EDFE0E0-9324-4C36-BF0F-98B29B752B8F}"/>
              </a:ext>
            </a:extLst>
          </p:cNvPr>
          <p:cNvSpPr txBox="1"/>
          <p:nvPr/>
        </p:nvSpPr>
        <p:spPr>
          <a:xfrm>
            <a:off x="7792149" y="-5729137"/>
            <a:ext cx="41228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Why does a football not travel in a straight line?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governing equations of curve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Roberto Carlos freekick 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Knuckleball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Football Design</a:t>
            </a:r>
          </a:p>
        </p:txBody>
      </p:sp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-form: Shape 11">
            <a:extLst>
              <a:ext uri="{FF2B5EF4-FFF2-40B4-BE49-F238E27FC236}">
                <a16:creationId xmlns:a16="http://schemas.microsoft.com/office/drawing/2014/main" id="{1D40493F-CCDB-45DB-95F2-E8401C3C72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69652 w 12192000"/>
              <a:gd name="connsiteY0" fmla="*/ 841564 h 6858000"/>
              <a:gd name="connsiteX1" fmla="*/ 471948 w 12192000"/>
              <a:gd name="connsiteY1" fmla="*/ 1739268 h 6858000"/>
              <a:gd name="connsiteX2" fmla="*/ 471948 w 12192000"/>
              <a:gd name="connsiteY2" fmla="*/ 5329977 h 6858000"/>
              <a:gd name="connsiteX3" fmla="*/ 1369652 w 12192000"/>
              <a:gd name="connsiteY3" fmla="*/ 6227681 h 6858000"/>
              <a:gd name="connsiteX4" fmla="*/ 5889760 w 12192000"/>
              <a:gd name="connsiteY4" fmla="*/ 6227681 h 6858000"/>
              <a:gd name="connsiteX5" fmla="*/ 6787464 w 12192000"/>
              <a:gd name="connsiteY5" fmla="*/ 5329977 h 6858000"/>
              <a:gd name="connsiteX6" fmla="*/ 6787464 w 12192000"/>
              <a:gd name="connsiteY6" fmla="*/ 1739268 h 6858000"/>
              <a:gd name="connsiteX7" fmla="*/ 5889760 w 12192000"/>
              <a:gd name="connsiteY7" fmla="*/ 841564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69652" y="841564"/>
                </a:moveTo>
                <a:cubicBezTo>
                  <a:pt x="873864" y="841564"/>
                  <a:pt x="471948" y="1243480"/>
                  <a:pt x="471948" y="1739268"/>
                </a:cubicBezTo>
                <a:lnTo>
                  <a:pt x="471948" y="5329977"/>
                </a:lnTo>
                <a:cubicBezTo>
                  <a:pt x="471948" y="5825765"/>
                  <a:pt x="873864" y="6227681"/>
                  <a:pt x="1369652" y="6227681"/>
                </a:cubicBezTo>
                <a:lnTo>
                  <a:pt x="5889760" y="6227681"/>
                </a:lnTo>
                <a:cubicBezTo>
                  <a:pt x="6385548" y="6227681"/>
                  <a:pt x="6787464" y="5825765"/>
                  <a:pt x="6787464" y="5329977"/>
                </a:cubicBezTo>
                <a:lnTo>
                  <a:pt x="6787464" y="1739268"/>
                </a:lnTo>
                <a:cubicBezTo>
                  <a:pt x="6787464" y="1243480"/>
                  <a:pt x="6385548" y="841564"/>
                  <a:pt x="5889760" y="84156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CA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33" name="Picture 8" descr="90s Greatest: Football Moments - National Geographic for everyone in  everywhere">
            <a:extLst>
              <a:ext uri="{FF2B5EF4-FFF2-40B4-BE49-F238E27FC236}">
                <a16:creationId xmlns:a16="http://schemas.microsoft.com/office/drawing/2014/main" id="{7F59A8D7-8C70-416A-A4B1-2C2089D61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0" y="428625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AB046F3F-16F7-4CD2-A9A7-8CC25865D0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69652 w 12192000"/>
              <a:gd name="connsiteY0" fmla="*/ 841564 h 6858000"/>
              <a:gd name="connsiteX1" fmla="*/ 471948 w 12192000"/>
              <a:gd name="connsiteY1" fmla="*/ 1739268 h 6858000"/>
              <a:gd name="connsiteX2" fmla="*/ 471948 w 12192000"/>
              <a:gd name="connsiteY2" fmla="*/ 5329977 h 6858000"/>
              <a:gd name="connsiteX3" fmla="*/ 1369652 w 12192000"/>
              <a:gd name="connsiteY3" fmla="*/ 6227681 h 6858000"/>
              <a:gd name="connsiteX4" fmla="*/ 5889760 w 12192000"/>
              <a:gd name="connsiteY4" fmla="*/ 6227681 h 6858000"/>
              <a:gd name="connsiteX5" fmla="*/ 6787464 w 12192000"/>
              <a:gd name="connsiteY5" fmla="*/ 5329977 h 6858000"/>
              <a:gd name="connsiteX6" fmla="*/ 6787464 w 12192000"/>
              <a:gd name="connsiteY6" fmla="*/ 1739268 h 6858000"/>
              <a:gd name="connsiteX7" fmla="*/ 5889760 w 12192000"/>
              <a:gd name="connsiteY7" fmla="*/ 841564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69652" y="841564"/>
                </a:moveTo>
                <a:cubicBezTo>
                  <a:pt x="873864" y="841564"/>
                  <a:pt x="471948" y="1243480"/>
                  <a:pt x="471948" y="1739268"/>
                </a:cubicBezTo>
                <a:lnTo>
                  <a:pt x="471948" y="5329977"/>
                </a:lnTo>
                <a:cubicBezTo>
                  <a:pt x="471948" y="5825765"/>
                  <a:pt x="873864" y="6227681"/>
                  <a:pt x="1369652" y="6227681"/>
                </a:cubicBezTo>
                <a:lnTo>
                  <a:pt x="5889760" y="6227681"/>
                </a:lnTo>
                <a:cubicBezTo>
                  <a:pt x="6385548" y="6227681"/>
                  <a:pt x="6787464" y="5825765"/>
                  <a:pt x="6787464" y="5329977"/>
                </a:cubicBezTo>
                <a:lnTo>
                  <a:pt x="6787464" y="1739268"/>
                </a:lnTo>
                <a:cubicBezTo>
                  <a:pt x="6787464" y="1243480"/>
                  <a:pt x="6385548" y="841564"/>
                  <a:pt x="5889760" y="84156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CA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E64B721C-EF68-4325-90D9-CC4740E42973}"/>
              </a:ext>
            </a:extLst>
          </p:cNvPr>
          <p:cNvGrpSpPr/>
          <p:nvPr/>
        </p:nvGrpSpPr>
        <p:grpSpPr>
          <a:xfrm>
            <a:off x="7332649" y="-8827905"/>
            <a:ext cx="4360714" cy="8216932"/>
            <a:chOff x="-4932589" y="-1533833"/>
            <a:chExt cx="4360714" cy="625331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9E3CB75-459F-47F9-AF14-791B8F90B2BD}"/>
                </a:ext>
              </a:extLst>
            </p:cNvPr>
            <p:cNvSpPr/>
            <p:nvPr/>
          </p:nvSpPr>
          <p:spPr>
            <a:xfrm>
              <a:off x="-4827290" y="-1533833"/>
              <a:ext cx="4255415" cy="6253317"/>
            </a:xfrm>
            <a:prstGeom prst="roundRect">
              <a:avLst/>
            </a:prstGeom>
            <a:solidFill>
              <a:srgbClr val="206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E477158-902E-44EA-9309-0484A2B56F46}"/>
                </a:ext>
              </a:extLst>
            </p:cNvPr>
            <p:cNvSpPr/>
            <p:nvPr/>
          </p:nvSpPr>
          <p:spPr>
            <a:xfrm>
              <a:off x="-4932589" y="-1533833"/>
              <a:ext cx="4255415" cy="6023351"/>
            </a:xfrm>
            <a:prstGeom prst="roundRect">
              <a:avLst/>
            </a:prstGeom>
            <a:solidFill>
              <a:srgbClr val="ED55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B2BABFF-CC41-4045-B4FB-8825290B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87148" y="6863293"/>
            <a:ext cx="3609975" cy="12668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EDFE0E0-9324-4C36-BF0F-98B29B752B8F}"/>
              </a:ext>
            </a:extLst>
          </p:cNvPr>
          <p:cNvSpPr txBox="1"/>
          <p:nvPr/>
        </p:nvSpPr>
        <p:spPr>
          <a:xfrm>
            <a:off x="7570534" y="-7066510"/>
            <a:ext cx="41228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Why does a football not travel in a straight line?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governing equations of curve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Roberto Carlos freekick 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Knuckleball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Football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Red straight thick arrow">
                <a:extLst>
                  <a:ext uri="{FF2B5EF4-FFF2-40B4-BE49-F238E27FC236}">
                    <a16:creationId xmlns:a16="http://schemas.microsoft.com/office/drawing/2014/main" id="{6F711CB6-BDDF-469A-A180-A756B36F612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7941985" y="1043178"/>
              <a:ext cx="3379928" cy="1590365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3379928" cy="1590365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-233656" ay="3845957" az="-21025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Red straight thick arrow">
                <a:extLst>
                  <a:ext uri="{FF2B5EF4-FFF2-40B4-BE49-F238E27FC236}">
                    <a16:creationId xmlns:a16="http://schemas.microsoft.com/office/drawing/2014/main" id="{6F711CB6-BDDF-469A-A180-A756B36F61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7941985" y="1043178"/>
                <a:ext cx="3379928" cy="1590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Football ball">
                <a:extLst>
                  <a:ext uri="{FF2B5EF4-FFF2-40B4-BE49-F238E27FC236}">
                    <a16:creationId xmlns:a16="http://schemas.microsoft.com/office/drawing/2014/main" id="{2F44FB78-5F8D-4232-B1FE-5154D20F2EA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03703" y="2753997"/>
              <a:ext cx="3056484" cy="299935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056484" cy="2999355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9369314" ay="1286010" az="102495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3036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Football ball">
                <a:extLst>
                  <a:ext uri="{FF2B5EF4-FFF2-40B4-BE49-F238E27FC236}">
                    <a16:creationId xmlns:a16="http://schemas.microsoft.com/office/drawing/2014/main" id="{2F44FB78-5F8D-4232-B1FE-5154D20F2E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03703" y="2753997"/>
                <a:ext cx="3056484" cy="2999355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7431684-29DE-4704-833E-767A74B5D9D0}"/>
              </a:ext>
            </a:extLst>
          </p:cNvPr>
          <p:cNvSpPr txBox="1"/>
          <p:nvPr/>
        </p:nvSpPr>
        <p:spPr>
          <a:xfrm>
            <a:off x="677173" y="1307065"/>
            <a:ext cx="58687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Newtonian Law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GB" sz="2400" dirty="0">
                <a:latin typeface="Aharoni" panose="02010803020104030203" pitchFamily="2" charset="-79"/>
                <a:cs typeface="Aharoni" panose="02010803020104030203" pitchFamily="2" charset="-79"/>
              </a:rPr>
              <a:t>An object in motion will stay at constant speed and direction unless acted upon by a force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E279E0-F80B-41CF-A487-4629F1A80D8B}"/>
              </a:ext>
            </a:extLst>
          </p:cNvPr>
          <p:cNvSpPr txBox="1"/>
          <p:nvPr/>
        </p:nvSpPr>
        <p:spPr>
          <a:xfrm>
            <a:off x="8836766" y="302178"/>
            <a:ext cx="1590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THRUST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Red straight thick arrow">
                <a:extLst>
                  <a:ext uri="{FF2B5EF4-FFF2-40B4-BE49-F238E27FC236}">
                    <a16:creationId xmlns:a16="http://schemas.microsoft.com/office/drawing/2014/main" id="{CF140CBB-211F-4035-8B66-11AE3BDD087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8638178" y="5278808"/>
              <a:ext cx="1987539" cy="712693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1987539" cy="712693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267230" ay="-1649310" az="1067644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0810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Red straight thick arrow">
                <a:extLst>
                  <a:ext uri="{FF2B5EF4-FFF2-40B4-BE49-F238E27FC236}">
                    <a16:creationId xmlns:a16="http://schemas.microsoft.com/office/drawing/2014/main" id="{CF140CBB-211F-4035-8B66-11AE3BDD08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6200000">
                <a:off x="8638178" y="5278808"/>
                <a:ext cx="1987539" cy="712693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62587ED-4CF3-419E-A53B-F0F58E89762B}"/>
              </a:ext>
            </a:extLst>
          </p:cNvPr>
          <p:cNvSpPr txBox="1"/>
          <p:nvPr/>
        </p:nvSpPr>
        <p:spPr>
          <a:xfrm flipH="1">
            <a:off x="9843033" y="6272804"/>
            <a:ext cx="967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DRAG</a:t>
            </a:r>
            <a:endParaRPr lang="en-GB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Red straight thick arrow">
                <a:extLst>
                  <a:ext uri="{FF2B5EF4-FFF2-40B4-BE49-F238E27FC236}">
                    <a16:creationId xmlns:a16="http://schemas.microsoft.com/office/drawing/2014/main" id="{8A1D13D8-CA5D-4D15-BB0B-DD36D93B504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0634828" y="4295527"/>
              <a:ext cx="1892271" cy="683107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1892271" cy="683107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10492611" ay="2350295" az="1060552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0682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Red straight thick arrow">
                <a:extLst>
                  <a:ext uri="{FF2B5EF4-FFF2-40B4-BE49-F238E27FC236}">
                    <a16:creationId xmlns:a16="http://schemas.microsoft.com/office/drawing/2014/main" id="{8A1D13D8-CA5D-4D15-BB0B-DD36D93B5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6200000">
                <a:off x="10634828" y="4295527"/>
                <a:ext cx="1892271" cy="683107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Explosion: 8 Points 21">
            <a:extLst>
              <a:ext uri="{FF2B5EF4-FFF2-40B4-BE49-F238E27FC236}">
                <a16:creationId xmlns:a16="http://schemas.microsoft.com/office/drawing/2014/main" id="{3BA50757-A8C7-4ECF-96D5-40570D6D9D49}"/>
              </a:ext>
            </a:extLst>
          </p:cNvPr>
          <p:cNvSpPr/>
          <p:nvPr/>
        </p:nvSpPr>
        <p:spPr>
          <a:xfrm>
            <a:off x="9799628" y="3832762"/>
            <a:ext cx="1254152" cy="1190171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5C27AA-B3B8-4210-97A1-9BE815F75C8E}"/>
              </a:ext>
            </a:extLst>
          </p:cNvPr>
          <p:cNvSpPr txBox="1"/>
          <p:nvPr/>
        </p:nvSpPr>
        <p:spPr>
          <a:xfrm>
            <a:off x="11128437" y="3273195"/>
            <a:ext cx="112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GRAVITY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377D1DC-7BF9-4AF3-AAB8-AA99C5562CB1}"/>
              </a:ext>
            </a:extLst>
          </p:cNvPr>
          <p:cNvSpPr/>
          <p:nvPr/>
        </p:nvSpPr>
        <p:spPr>
          <a:xfrm rot="10800000">
            <a:off x="5907314" y="3917339"/>
            <a:ext cx="2243996" cy="997359"/>
          </a:xfrm>
          <a:prstGeom prst="rightArrow">
            <a:avLst/>
          </a:prstGeom>
          <a:solidFill>
            <a:srgbClr val="F6D5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40B239-2AF5-4E8D-884A-C6F4A87C2CF2}"/>
              </a:ext>
            </a:extLst>
          </p:cNvPr>
          <p:cNvSpPr txBox="1"/>
          <p:nvPr/>
        </p:nvSpPr>
        <p:spPr>
          <a:xfrm>
            <a:off x="6172514" y="4267748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haroni" panose="02010803020104030203" pitchFamily="2" charset="-79"/>
                <a:cs typeface="Aharoni" panose="02010803020104030203" pitchFamily="2" charset="-79"/>
              </a:rPr>
              <a:t>MAGNUS EFFECT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5363A5-0E41-42D1-B8DB-4E291CB1F7AF}"/>
              </a:ext>
            </a:extLst>
          </p:cNvPr>
          <p:cNvSpPr txBox="1"/>
          <p:nvPr/>
        </p:nvSpPr>
        <p:spPr>
          <a:xfrm>
            <a:off x="682171" y="3429000"/>
            <a:ext cx="58264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The force that causes the ball to move sideways is attributed to the Magnus Effect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The Magnus Effect occurs when the ball has spin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27809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-form: Shape 11">
            <a:extLst>
              <a:ext uri="{FF2B5EF4-FFF2-40B4-BE49-F238E27FC236}">
                <a16:creationId xmlns:a16="http://schemas.microsoft.com/office/drawing/2014/main" id="{1D40493F-CCDB-45DB-95F2-E8401C3C72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69652 w 12192000"/>
              <a:gd name="connsiteY0" fmla="*/ 841564 h 6858000"/>
              <a:gd name="connsiteX1" fmla="*/ 471948 w 12192000"/>
              <a:gd name="connsiteY1" fmla="*/ 1739268 h 6858000"/>
              <a:gd name="connsiteX2" fmla="*/ 471948 w 12192000"/>
              <a:gd name="connsiteY2" fmla="*/ 5329977 h 6858000"/>
              <a:gd name="connsiteX3" fmla="*/ 1369652 w 12192000"/>
              <a:gd name="connsiteY3" fmla="*/ 6227681 h 6858000"/>
              <a:gd name="connsiteX4" fmla="*/ 5889760 w 12192000"/>
              <a:gd name="connsiteY4" fmla="*/ 6227681 h 6858000"/>
              <a:gd name="connsiteX5" fmla="*/ 6787464 w 12192000"/>
              <a:gd name="connsiteY5" fmla="*/ 5329977 h 6858000"/>
              <a:gd name="connsiteX6" fmla="*/ 6787464 w 12192000"/>
              <a:gd name="connsiteY6" fmla="*/ 1739268 h 6858000"/>
              <a:gd name="connsiteX7" fmla="*/ 5889760 w 12192000"/>
              <a:gd name="connsiteY7" fmla="*/ 841564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69652" y="841564"/>
                </a:moveTo>
                <a:cubicBezTo>
                  <a:pt x="873864" y="841564"/>
                  <a:pt x="471948" y="1243480"/>
                  <a:pt x="471948" y="1739268"/>
                </a:cubicBezTo>
                <a:lnTo>
                  <a:pt x="471948" y="5329977"/>
                </a:lnTo>
                <a:cubicBezTo>
                  <a:pt x="471948" y="5825765"/>
                  <a:pt x="873864" y="6227681"/>
                  <a:pt x="1369652" y="6227681"/>
                </a:cubicBezTo>
                <a:lnTo>
                  <a:pt x="5889760" y="6227681"/>
                </a:lnTo>
                <a:cubicBezTo>
                  <a:pt x="6385548" y="6227681"/>
                  <a:pt x="6787464" y="5825765"/>
                  <a:pt x="6787464" y="5329977"/>
                </a:cubicBezTo>
                <a:lnTo>
                  <a:pt x="6787464" y="1739268"/>
                </a:lnTo>
                <a:cubicBezTo>
                  <a:pt x="6787464" y="1243480"/>
                  <a:pt x="6385548" y="841564"/>
                  <a:pt x="5889760" y="84156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CA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33" name="Picture 8" descr="90s Greatest: Football Moments - National Geographic for everyone in  everywhere">
            <a:extLst>
              <a:ext uri="{FF2B5EF4-FFF2-40B4-BE49-F238E27FC236}">
                <a16:creationId xmlns:a16="http://schemas.microsoft.com/office/drawing/2014/main" id="{7F59A8D7-8C70-416A-A4B1-2C2089D61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0" y="428625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E64B721C-EF68-4325-90D9-CC4740E42973}"/>
              </a:ext>
            </a:extLst>
          </p:cNvPr>
          <p:cNvGrpSpPr/>
          <p:nvPr/>
        </p:nvGrpSpPr>
        <p:grpSpPr>
          <a:xfrm>
            <a:off x="7332649" y="-8827905"/>
            <a:ext cx="4360714" cy="8216932"/>
            <a:chOff x="-4932589" y="-1533833"/>
            <a:chExt cx="4360714" cy="625331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9E3CB75-459F-47F9-AF14-791B8F90B2BD}"/>
                </a:ext>
              </a:extLst>
            </p:cNvPr>
            <p:cNvSpPr/>
            <p:nvPr/>
          </p:nvSpPr>
          <p:spPr>
            <a:xfrm>
              <a:off x="-4827290" y="-1533833"/>
              <a:ext cx="4255415" cy="6253317"/>
            </a:xfrm>
            <a:prstGeom prst="roundRect">
              <a:avLst/>
            </a:prstGeom>
            <a:solidFill>
              <a:srgbClr val="206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E477158-902E-44EA-9309-0484A2B56F46}"/>
                </a:ext>
              </a:extLst>
            </p:cNvPr>
            <p:cNvSpPr/>
            <p:nvPr/>
          </p:nvSpPr>
          <p:spPr>
            <a:xfrm>
              <a:off x="-4932589" y="-1533833"/>
              <a:ext cx="4255415" cy="6023351"/>
            </a:xfrm>
            <a:prstGeom prst="roundRect">
              <a:avLst/>
            </a:prstGeom>
            <a:solidFill>
              <a:srgbClr val="ED55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B2BABFF-CC41-4045-B4FB-8825290B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87148" y="6863293"/>
            <a:ext cx="3609975" cy="12668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EDFE0E0-9324-4C36-BF0F-98B29B752B8F}"/>
              </a:ext>
            </a:extLst>
          </p:cNvPr>
          <p:cNvSpPr txBox="1"/>
          <p:nvPr/>
        </p:nvSpPr>
        <p:spPr>
          <a:xfrm>
            <a:off x="7570534" y="-7066510"/>
            <a:ext cx="41228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Why does a football not travel in a straight line?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governing equations of curve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Roberto Carlos freekick 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Knuckleball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Football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Football ball">
                <a:extLst>
                  <a:ext uri="{FF2B5EF4-FFF2-40B4-BE49-F238E27FC236}">
                    <a16:creationId xmlns:a16="http://schemas.microsoft.com/office/drawing/2014/main" id="{2F44FB78-5F8D-4232-B1FE-5154D20F2E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2239772"/>
                  </p:ext>
                </p:extLst>
              </p:nvPr>
            </p:nvGraphicFramePr>
            <p:xfrm>
              <a:off x="5450404" y="192380"/>
              <a:ext cx="1749940" cy="174994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49940" cy="1749940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1789285" ay="-2449626" az="-123254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9863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Football ball">
                <a:extLst>
                  <a:ext uri="{FF2B5EF4-FFF2-40B4-BE49-F238E27FC236}">
                    <a16:creationId xmlns:a16="http://schemas.microsoft.com/office/drawing/2014/main" id="{2F44FB78-5F8D-4232-B1FE-5154D20F2E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50404" y="192380"/>
                <a:ext cx="1749940" cy="174994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7431684-29DE-4704-833E-767A74B5D9D0}"/>
              </a:ext>
            </a:extLst>
          </p:cNvPr>
          <p:cNvSpPr txBox="1"/>
          <p:nvPr/>
        </p:nvSpPr>
        <p:spPr>
          <a:xfrm>
            <a:off x="677173" y="1307065"/>
            <a:ext cx="586877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Newtonian Law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GB" sz="2400" dirty="0">
                <a:latin typeface="Aharoni" panose="02010803020104030203" pitchFamily="2" charset="-79"/>
                <a:cs typeface="Aharoni" panose="02010803020104030203" pitchFamily="2" charset="-79"/>
              </a:rPr>
              <a:t>An object in motion will stay at constant speed and direction unless acted upon by a force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5363A5-0E41-42D1-B8DB-4E291CB1F7AF}"/>
              </a:ext>
            </a:extLst>
          </p:cNvPr>
          <p:cNvSpPr txBox="1"/>
          <p:nvPr/>
        </p:nvSpPr>
        <p:spPr>
          <a:xfrm>
            <a:off x="682171" y="3429000"/>
            <a:ext cx="58264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The force that causes the ball to move sideways is attributed to the Magnus Effect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The Magnus Effect occurs when the ball has spin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haroni" panose="02010803020104030203" pitchFamily="2" charset="-79"/>
              <a:ea typeface="+mn-ea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189060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FDA9E412-633A-487A-A237-4F9617116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744" y="5918832"/>
            <a:ext cx="402371" cy="59746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2592A12-47E8-4270-81C9-10394CD0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480" y="4754729"/>
            <a:ext cx="1666355" cy="402371"/>
          </a:xfrm>
          <a:prstGeom prst="rect">
            <a:avLst/>
          </a:prstGeom>
        </p:spPr>
      </p:pic>
      <p:sp>
        <p:nvSpPr>
          <p:cNvPr id="28" name="Arrow: Up 27">
            <a:extLst>
              <a:ext uri="{FF2B5EF4-FFF2-40B4-BE49-F238E27FC236}">
                <a16:creationId xmlns:a16="http://schemas.microsoft.com/office/drawing/2014/main" id="{95BC271C-0803-406A-9ED6-0F4E2E05000C}"/>
              </a:ext>
            </a:extLst>
          </p:cNvPr>
          <p:cNvSpPr/>
          <p:nvPr/>
        </p:nvSpPr>
        <p:spPr>
          <a:xfrm>
            <a:off x="9229008" y="2057802"/>
            <a:ext cx="368489" cy="33254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Bernoulli Equation: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movement of particles create high and low pressure zones either side of the ball</a:t>
            </a:r>
          </a:p>
          <a:p>
            <a:r>
              <a:rPr lang="en-US" dirty="0"/>
              <a:t>The curling of the ball towards the low pressure zone is the Magnus Effect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9/22/2021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4759A1-7274-4E73-A1E0-0095A8D98761}"/>
                  </a:ext>
                </a:extLst>
              </p:cNvPr>
              <p:cNvSpPr txBox="1"/>
              <p:nvPr/>
            </p:nvSpPr>
            <p:spPr>
              <a:xfrm>
                <a:off x="4054688" y="2057802"/>
                <a:ext cx="4310313" cy="521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>
                        <a:solidFill>
                          <a:srgbClr val="4D3E2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2400">
                        <a:solidFill>
                          <a:srgbClr val="4D3E2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2400" i="1">
                        <a:solidFill>
                          <a:srgbClr val="4D3E2F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2400" i="1">
                        <a:solidFill>
                          <a:srgbClr val="4D3E2F"/>
                        </a:solidFill>
                        <a:latin typeface="Cambria Math" panose="02040503050406030204" pitchFamily="18" charset="0"/>
                      </a:rPr>
                      <m:t>𝑔h</m:t>
                    </m:r>
                    <m:r>
                      <a:rPr lang="en-GB" sz="2400">
                        <a:solidFill>
                          <a:srgbClr val="4D3E2F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GB" sz="2400" i="1">
                            <a:solidFill>
                              <a:srgbClr val="4D3E2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>
                            <a:solidFill>
                              <a:srgbClr val="4D3E2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400">
                            <a:solidFill>
                              <a:srgbClr val="4D3E2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400" i="1">
                        <a:solidFill>
                          <a:srgbClr val="4D3E2F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sSup>
                      <m:sSupPr>
                        <m:ctrlPr>
                          <a:rPr lang="en-GB" sz="2400" i="1">
                            <a:solidFill>
                              <a:srgbClr val="4D3E2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i="1">
                            <a:solidFill>
                              <a:srgbClr val="4D3E2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GB" sz="2400">
                            <a:solidFill>
                              <a:srgbClr val="4D3E2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400" dirty="0"/>
                  <a:t> =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B4759A1-7274-4E73-A1E0-0095A8D98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4688" y="2057802"/>
                <a:ext cx="4310313" cy="521553"/>
              </a:xfrm>
              <a:prstGeom prst="rect">
                <a:avLst/>
              </a:prstGeom>
              <a:blipFill>
                <a:blip r:embed="rId4"/>
                <a:stretch>
                  <a:fillRect t="-3529" b="-2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41190F5-AC63-45A2-9DB3-2794BE43B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4620" y="3916904"/>
            <a:ext cx="2145978" cy="2133785"/>
          </a:xfrm>
          <a:prstGeom prst="rect">
            <a:avLst/>
          </a:prstGeom>
        </p:spPr>
      </p:pic>
      <p:sp>
        <p:nvSpPr>
          <p:cNvPr id="12" name="Arc 11">
            <a:extLst>
              <a:ext uri="{FF2B5EF4-FFF2-40B4-BE49-F238E27FC236}">
                <a16:creationId xmlns:a16="http://schemas.microsoft.com/office/drawing/2014/main" id="{920B0015-9C54-45F2-849C-0C0BA84A5EE3}"/>
              </a:ext>
            </a:extLst>
          </p:cNvPr>
          <p:cNvSpPr/>
          <p:nvPr/>
        </p:nvSpPr>
        <p:spPr>
          <a:xfrm rot="19809515" flipV="1">
            <a:off x="8410760" y="3519180"/>
            <a:ext cx="2002307" cy="2555232"/>
          </a:xfrm>
          <a:prstGeom prst="arc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D30CD9-86E8-4AE7-8CE6-8BA14C516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18046" flipV="1">
            <a:off x="9930405" y="3844522"/>
            <a:ext cx="664639" cy="23745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293E1E-7A61-4E4E-9CC6-1EB372682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471137" flipV="1">
            <a:off x="8242483" y="4115043"/>
            <a:ext cx="524301" cy="16643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0B90BF-B4F5-4774-8299-443816181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097424" flipV="1">
            <a:off x="8151153" y="3879956"/>
            <a:ext cx="749873" cy="23776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32C60C-CC7E-4059-B73E-0AB46AF39E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3121" y="1998510"/>
            <a:ext cx="2115495" cy="6401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0ADE09-66AA-4ECB-B722-DEC6141370C0}"/>
              </a:ext>
            </a:extLst>
          </p:cNvPr>
          <p:cNvCxnSpPr/>
          <p:nvPr/>
        </p:nvCxnSpPr>
        <p:spPr>
          <a:xfrm>
            <a:off x="5923128" y="2453357"/>
            <a:ext cx="0" cy="737051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C3045C-0E24-4C77-8D80-D08C2FB2BE2E}"/>
              </a:ext>
            </a:extLst>
          </p:cNvPr>
          <p:cNvCxnSpPr/>
          <p:nvPr/>
        </p:nvCxnSpPr>
        <p:spPr>
          <a:xfrm>
            <a:off x="4178489" y="2453357"/>
            <a:ext cx="0" cy="737051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116F4B-16F8-4F39-BEE1-4AA4614109B5}"/>
              </a:ext>
            </a:extLst>
          </p:cNvPr>
          <p:cNvCxnSpPr/>
          <p:nvPr/>
        </p:nvCxnSpPr>
        <p:spPr>
          <a:xfrm>
            <a:off x="6574577" y="2453358"/>
            <a:ext cx="0" cy="737051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386B2B-89C8-484A-8521-3F8F73286AFA}"/>
              </a:ext>
            </a:extLst>
          </p:cNvPr>
          <p:cNvCxnSpPr/>
          <p:nvPr/>
        </p:nvCxnSpPr>
        <p:spPr>
          <a:xfrm>
            <a:off x="8365001" y="2453358"/>
            <a:ext cx="0" cy="737051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92B673C-1F69-4A55-A807-E60ED6CDBEEB}"/>
              </a:ext>
            </a:extLst>
          </p:cNvPr>
          <p:cNvSpPr txBox="1"/>
          <p:nvPr/>
        </p:nvSpPr>
        <p:spPr>
          <a:xfrm>
            <a:off x="5565163" y="3177504"/>
            <a:ext cx="71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D6DF54-33AF-4F9A-B07D-0B6571F33271}"/>
              </a:ext>
            </a:extLst>
          </p:cNvPr>
          <p:cNvSpPr txBox="1"/>
          <p:nvPr/>
        </p:nvSpPr>
        <p:spPr>
          <a:xfrm>
            <a:off x="6249153" y="3195229"/>
            <a:ext cx="715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30E4AC-F155-41C7-B9A6-6D8FE2EA916F}"/>
              </a:ext>
            </a:extLst>
          </p:cNvPr>
          <p:cNvSpPr txBox="1"/>
          <p:nvPr/>
        </p:nvSpPr>
        <p:spPr>
          <a:xfrm>
            <a:off x="3920113" y="3141518"/>
            <a:ext cx="53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E6400F-883B-4AA0-AF52-BEAFDB219FD1}"/>
              </a:ext>
            </a:extLst>
          </p:cNvPr>
          <p:cNvSpPr txBox="1"/>
          <p:nvPr/>
        </p:nvSpPr>
        <p:spPr>
          <a:xfrm>
            <a:off x="8086245" y="3114385"/>
            <a:ext cx="532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low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B7DAD1-2A98-4A6C-9982-149C13D9FC5B}"/>
              </a:ext>
            </a:extLst>
          </p:cNvPr>
          <p:cNvSpPr txBox="1"/>
          <p:nvPr/>
        </p:nvSpPr>
        <p:spPr>
          <a:xfrm>
            <a:off x="6718097" y="4107642"/>
            <a:ext cx="151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HIGH velocity</a:t>
            </a:r>
          </a:p>
          <a:p>
            <a:r>
              <a:rPr lang="en-GB" dirty="0">
                <a:solidFill>
                  <a:srgbClr val="FF0000"/>
                </a:solidFill>
              </a:rPr>
              <a:t>low pressure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FB2FF13-A99C-4F51-83BB-170923395DD8}"/>
              </a:ext>
            </a:extLst>
          </p:cNvPr>
          <p:cNvSpPr/>
          <p:nvPr/>
        </p:nvSpPr>
        <p:spPr>
          <a:xfrm>
            <a:off x="10587233" y="4660630"/>
            <a:ext cx="16205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low velocity</a:t>
            </a:r>
          </a:p>
          <a:p>
            <a:r>
              <a:rPr lang="en-GB" dirty="0">
                <a:solidFill>
                  <a:srgbClr val="FF0000"/>
                </a:solidFill>
              </a:rPr>
              <a:t>HIGH pressure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F3B2CA8-BC04-4EC2-8D90-9A751212B9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6614" y="1643756"/>
            <a:ext cx="1176630" cy="49381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4EF9174-3DFD-46C2-A56E-16043F5F0B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5944" y="6235902"/>
            <a:ext cx="902286" cy="4999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24410D9-DE96-4AE5-B0B6-47DF11C0B1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38289" y="4858956"/>
            <a:ext cx="1286367" cy="104860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4A836E6-A23C-4A82-B832-45E29D307E02}"/>
              </a:ext>
            </a:extLst>
          </p:cNvPr>
          <p:cNvSpPr/>
          <p:nvPr/>
        </p:nvSpPr>
        <p:spPr>
          <a:xfrm>
            <a:off x="10657391" y="2964192"/>
            <a:ext cx="476400" cy="464808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F790F51D-59D0-4FE8-BF93-BBA6211F6407}"/>
              </a:ext>
            </a:extLst>
          </p:cNvPr>
          <p:cNvSpPr/>
          <p:nvPr/>
        </p:nvSpPr>
        <p:spPr>
          <a:xfrm>
            <a:off x="10685045" y="2980292"/>
            <a:ext cx="409501" cy="399603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E15565-32BF-4247-BA54-46F21A8F3445}"/>
              </a:ext>
            </a:extLst>
          </p:cNvPr>
          <p:cNvSpPr txBox="1"/>
          <p:nvPr/>
        </p:nvSpPr>
        <p:spPr>
          <a:xfrm>
            <a:off x="10338658" y="2530473"/>
            <a:ext cx="1154811" cy="367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GRAVITY</a:t>
            </a:r>
          </a:p>
        </p:txBody>
      </p:sp>
    </p:spTree>
    <p:extLst>
      <p:ext uri="{BB962C8B-B14F-4D97-AF65-F5344CB8AC3E}">
        <p14:creationId xmlns:p14="http://schemas.microsoft.com/office/powerpoint/2010/main" val="401559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roberto fk edit">
            <a:hlinkClick r:id="" action="ppaction://media"/>
            <a:extLst>
              <a:ext uri="{FF2B5EF4-FFF2-40B4-BE49-F238E27FC236}">
                <a16:creationId xmlns:a16="http://schemas.microsoft.com/office/drawing/2014/main" id="{C1C4EDC9-5BFA-419E-8CB5-433973B57C8C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5988" y="160338"/>
            <a:ext cx="8047037" cy="6035675"/>
          </a:xfr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66BA0-BF77-43AC-894A-20AD8220B887}" type="datetime1">
              <a:rPr lang="en-US" smtClean="0"/>
              <a:pPr/>
              <a:t>9/22/2021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81B4D-F060-418E-A958-B2BDC1A258F8}" type="datetime1">
              <a:rPr lang="en-US" smtClean="0"/>
              <a:pPr/>
              <a:t>9/22/2021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D280F9-3B17-4D03-A420-62C8025BDA70}"/>
              </a:ext>
            </a:extLst>
          </p:cNvPr>
          <p:cNvSpPr txBox="1"/>
          <p:nvPr/>
        </p:nvSpPr>
        <p:spPr>
          <a:xfrm>
            <a:off x="982640" y="1760561"/>
            <a:ext cx="38623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The first 20m-25m: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 Velocity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Higher Reynolds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Turbulent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Later Boundary Separation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Lower Pressure Drag due to Narrow Wake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Low Magnus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The last 10m-15m: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Decrease in Velocity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Lower Reynolds Number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Laminar Flow (Drag Crisis)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Earlier Boundary Separation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Increased Pressure Drag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Increased Magnus Effect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04B850-484E-41F5-83AC-23A1529F8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338"/>
          <a:stretch/>
        </p:blipFill>
        <p:spPr>
          <a:xfrm>
            <a:off x="4989647" y="1173707"/>
            <a:ext cx="6870257" cy="491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3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47A63-5E3D-469C-A0D1-119323F4F95E}" type="datetime1">
              <a:rPr lang="en-US" smtClean="0"/>
              <a:pPr/>
              <a:t>9/22/2021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084706-6A9A-44B4-A275-9C734BBCF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1" y="736941"/>
            <a:ext cx="8693180" cy="507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6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AC23-C97B-41FB-9B89-C7FE0FB631CA}" type="datetime1">
              <a:rPr lang="en-US" smtClean="0"/>
              <a:pPr/>
              <a:t>9/22/2021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16</a:t>
            </a:fld>
            <a:endParaRPr lang="en-US"/>
          </a:p>
        </p:txBody>
      </p:sp>
      <p:pic>
        <p:nvPicPr>
          <p:cNvPr id="8" name="knuckleballs edited">
            <a:hlinkClick r:id="" action="ppaction://media"/>
            <a:extLst>
              <a:ext uri="{FF2B5EF4-FFF2-40B4-BE49-F238E27FC236}">
                <a16:creationId xmlns:a16="http://schemas.microsoft.com/office/drawing/2014/main" id="{8B873A33-F14A-4588-9D77-C0615E2E91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B9673-AC7F-4F1F-84E4-F0E5EAAE106D}" type="datetime1">
              <a:rPr lang="en-US" smtClean="0"/>
              <a:pPr/>
              <a:t>9/22/2021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FCC4F7-8061-48E0-B144-B1FE820FCE01}"/>
              </a:ext>
            </a:extLst>
          </p:cNvPr>
          <p:cNvSpPr txBox="1">
            <a:spLocks/>
          </p:cNvSpPr>
          <p:nvPr/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  <a:p>
            <a:r>
              <a:rPr lang="en-US" dirty="0"/>
              <a:t>Knuckleball Explained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5EB18-F481-4223-925C-BCB7D9607728}"/>
              </a:ext>
            </a:extLst>
          </p:cNvPr>
          <p:cNvSpPr txBox="1"/>
          <p:nvPr/>
        </p:nvSpPr>
        <p:spPr>
          <a:xfrm>
            <a:off x="953734" y="1459653"/>
            <a:ext cx="47767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Caused by intermittent variations in airflow and pressure either side of the ball.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Stitch Theory: </a:t>
            </a:r>
            <a:r>
              <a:rPr lang="en-GB" dirty="0"/>
              <a:t>The stitches of a ball affect the airflow around the ball differently to the smooth panels, causing random airflow as it spins slowly and therefor turbulence. The Jabulani opposes this.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Boundary Layer Theory: </a:t>
            </a:r>
            <a:r>
              <a:rPr lang="en-GB" dirty="0"/>
              <a:t>The boundary layers can attach and re-attach randomly, giving turbulent and laminar flows either side at different times.</a:t>
            </a:r>
          </a:p>
          <a:p>
            <a:endParaRPr lang="en-GB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F88CC-CE84-4C62-8CEC-C15907488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75" y="1509712"/>
            <a:ext cx="65627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F876C99-D0FD-4C70-AEEB-C5F15D1F2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/>
          <a:lstStyle/>
          <a:p>
            <a:r>
              <a:rPr lang="en-US" dirty="0"/>
              <a:t>Design of a Football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A3310-D664-4933-9402-AB5DB0887727}" type="datetime1">
              <a:rPr lang="en-US" smtClean="0"/>
              <a:pPr/>
              <a:t>9/22/2021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B3FD9E-E6C3-4FDE-8610-C527C8F28431}"/>
              </a:ext>
            </a:extLst>
          </p:cNvPr>
          <p:cNvSpPr txBox="1"/>
          <p:nvPr/>
        </p:nvSpPr>
        <p:spPr>
          <a:xfrm>
            <a:off x="1009934" y="1746913"/>
            <a:ext cx="539086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Must be…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28-30cm wide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58-62cm in circumference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410-460g in 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65.7–68.8 kPa in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b="1" dirty="0"/>
              <a:t>Professional vs Replica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Lighter, more responsive 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Glued not Stitched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Rough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A rough surface means the boundary layer separates later, causing a smaller turbulent wake and therefore less drag. The Pro ball moves faster, further and reaches its drag crisis sooner with less variation in the drag coefficient for a truer flight.</a:t>
            </a:r>
          </a:p>
          <a:p>
            <a:endParaRPr lang="en-GB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54425A-EA00-4AB7-8AEC-A8BAEBA13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3630" y="518615"/>
            <a:ext cx="4989962" cy="28089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6DA7E7-71F3-483C-92A7-31D9BE3B6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620" y="3724694"/>
            <a:ext cx="2663982" cy="266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9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1EA862-4FAB-47EF-BC51-A7B5FA8F2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A3310-D664-4933-9402-AB5DB0887727}" type="datetime1">
              <a:rPr lang="en-US" smtClean="0"/>
              <a:pPr/>
              <a:t>9/22/2021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152BA3-3E54-4C24-8CB5-6BE2E13C5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DB92C-743C-4BE3-AEA9-435517020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 lang="en-GB" smtClean="0"/>
              <a:t>19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FC218-C362-43C5-82B2-8BF80DA56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642" y="475232"/>
            <a:ext cx="7876715" cy="590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0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CB7C1EA-9D07-4444-9A8F-6F7C675524EA}"/>
              </a:ext>
            </a:extLst>
          </p:cNvPr>
          <p:cNvSpPr txBox="1"/>
          <p:nvPr/>
        </p:nvSpPr>
        <p:spPr>
          <a:xfrm>
            <a:off x="8495615" y="1260238"/>
            <a:ext cx="58687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Newtonian Law</a:t>
            </a:r>
          </a:p>
          <a:p>
            <a:endParaRPr lang="en-US" dirty="0"/>
          </a:p>
          <a:p>
            <a:r>
              <a:rPr lang="en-GB" dirty="0"/>
              <a:t>An object in motion will stay at constant speed and direction unless acted upon by a force</a:t>
            </a:r>
          </a:p>
          <a:p>
            <a:endParaRPr lang="en-GB" dirty="0"/>
          </a:p>
        </p:txBody>
      </p:sp>
      <p:pic>
        <p:nvPicPr>
          <p:cNvPr id="1033" name="Picture 8" descr="90s Greatest: Football Moments - National Geographic for everyone in  everywhere">
            <a:extLst>
              <a:ext uri="{FF2B5EF4-FFF2-40B4-BE49-F238E27FC236}">
                <a16:creationId xmlns:a16="http://schemas.microsoft.com/office/drawing/2014/main" id="{7F59A8D7-8C70-416A-A4B1-2C2089D61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2161" y="187357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AB046F3F-16F7-4CD2-A9A7-8CC25865D0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69652 w 12192000"/>
              <a:gd name="connsiteY0" fmla="*/ 841564 h 6858000"/>
              <a:gd name="connsiteX1" fmla="*/ 471948 w 12192000"/>
              <a:gd name="connsiteY1" fmla="*/ 1739268 h 6858000"/>
              <a:gd name="connsiteX2" fmla="*/ 471948 w 12192000"/>
              <a:gd name="connsiteY2" fmla="*/ 5329977 h 6858000"/>
              <a:gd name="connsiteX3" fmla="*/ 1369652 w 12192000"/>
              <a:gd name="connsiteY3" fmla="*/ 6227681 h 6858000"/>
              <a:gd name="connsiteX4" fmla="*/ 5889760 w 12192000"/>
              <a:gd name="connsiteY4" fmla="*/ 6227681 h 6858000"/>
              <a:gd name="connsiteX5" fmla="*/ 6787464 w 12192000"/>
              <a:gd name="connsiteY5" fmla="*/ 5329977 h 6858000"/>
              <a:gd name="connsiteX6" fmla="*/ 6787464 w 12192000"/>
              <a:gd name="connsiteY6" fmla="*/ 1739268 h 6858000"/>
              <a:gd name="connsiteX7" fmla="*/ 5889760 w 12192000"/>
              <a:gd name="connsiteY7" fmla="*/ 841564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69652" y="841564"/>
                </a:moveTo>
                <a:cubicBezTo>
                  <a:pt x="873864" y="841564"/>
                  <a:pt x="471948" y="1243480"/>
                  <a:pt x="471948" y="1739268"/>
                </a:cubicBezTo>
                <a:lnTo>
                  <a:pt x="471948" y="5329977"/>
                </a:lnTo>
                <a:cubicBezTo>
                  <a:pt x="471948" y="5825765"/>
                  <a:pt x="873864" y="6227681"/>
                  <a:pt x="1369652" y="6227681"/>
                </a:cubicBezTo>
                <a:lnTo>
                  <a:pt x="5889760" y="6227681"/>
                </a:lnTo>
                <a:cubicBezTo>
                  <a:pt x="6385548" y="6227681"/>
                  <a:pt x="6787464" y="5825765"/>
                  <a:pt x="6787464" y="5329977"/>
                </a:cubicBezTo>
                <a:lnTo>
                  <a:pt x="6787464" y="1739268"/>
                </a:lnTo>
                <a:cubicBezTo>
                  <a:pt x="6787464" y="1243480"/>
                  <a:pt x="6385548" y="841564"/>
                  <a:pt x="5889760" y="84156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CA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E64B721C-EF68-4325-90D9-CC4740E42973}"/>
              </a:ext>
            </a:extLst>
          </p:cNvPr>
          <p:cNvGrpSpPr/>
          <p:nvPr/>
        </p:nvGrpSpPr>
        <p:grpSpPr>
          <a:xfrm>
            <a:off x="7385299" y="-1600199"/>
            <a:ext cx="4360714" cy="8216932"/>
            <a:chOff x="-4932589" y="-1533833"/>
            <a:chExt cx="4360714" cy="625331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9E3CB75-459F-47F9-AF14-791B8F90B2BD}"/>
                </a:ext>
              </a:extLst>
            </p:cNvPr>
            <p:cNvSpPr/>
            <p:nvPr/>
          </p:nvSpPr>
          <p:spPr>
            <a:xfrm>
              <a:off x="-4827290" y="-1533833"/>
              <a:ext cx="4255415" cy="6253317"/>
            </a:xfrm>
            <a:prstGeom prst="roundRect">
              <a:avLst/>
            </a:prstGeom>
            <a:solidFill>
              <a:srgbClr val="206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E477158-902E-44EA-9309-0484A2B56F46}"/>
                </a:ext>
              </a:extLst>
            </p:cNvPr>
            <p:cNvSpPr/>
            <p:nvPr/>
          </p:nvSpPr>
          <p:spPr>
            <a:xfrm>
              <a:off x="-4932589" y="-1533833"/>
              <a:ext cx="4255415" cy="6023351"/>
            </a:xfrm>
            <a:prstGeom prst="roundRect">
              <a:avLst/>
            </a:prstGeom>
            <a:solidFill>
              <a:srgbClr val="ED55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1061" y="7946491"/>
            <a:ext cx="4360714" cy="5427407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The</a:t>
            </a:r>
            <a:b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 Physics </a:t>
            </a:r>
            <a:b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of </a:t>
            </a:r>
            <a:b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  <a:t>Football</a:t>
            </a:r>
            <a:b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br>
              <a:rPr lang="en-US" sz="54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A scientific insight </a:t>
            </a:r>
            <a:b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into the mechanics of curve.</a:t>
            </a:r>
            <a:endParaRPr 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2BABFF-CC41-4045-B4FB-8825290B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87148" y="6863293"/>
            <a:ext cx="3609975" cy="12668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EDFE0E0-9324-4C36-BF0F-98B29B752B8F}"/>
              </a:ext>
            </a:extLst>
          </p:cNvPr>
          <p:cNvSpPr txBox="1"/>
          <p:nvPr/>
        </p:nvSpPr>
        <p:spPr>
          <a:xfrm>
            <a:off x="7570534" y="362990"/>
            <a:ext cx="41228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Why does a football not travel in a straight line?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governing equations of curve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Roberto Carlos freekick 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Knuckleball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Football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Football ball">
                <a:extLst>
                  <a:ext uri="{FF2B5EF4-FFF2-40B4-BE49-F238E27FC236}">
                    <a16:creationId xmlns:a16="http://schemas.microsoft.com/office/drawing/2014/main" id="{23B4E721-4B4F-4934-B2F4-9816B5FBA5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11089367"/>
                  </p:ext>
                </p:extLst>
              </p:nvPr>
            </p:nvGraphicFramePr>
            <p:xfrm>
              <a:off x="11746013" y="7496705"/>
              <a:ext cx="3073807" cy="297185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73807" cy="2971856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036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Football ball">
                <a:extLst>
                  <a:ext uri="{FF2B5EF4-FFF2-40B4-BE49-F238E27FC236}">
                    <a16:creationId xmlns:a16="http://schemas.microsoft.com/office/drawing/2014/main" id="{23B4E721-4B4F-4934-B2F4-9816B5FBA5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746013" y="7496705"/>
                <a:ext cx="3073807" cy="2971856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2D3A38D0-6372-4B05-934A-DEB83949D714}"/>
              </a:ext>
            </a:extLst>
          </p:cNvPr>
          <p:cNvSpPr/>
          <p:nvPr/>
        </p:nvSpPr>
        <p:spPr>
          <a:xfrm>
            <a:off x="0" y="-7402245"/>
            <a:ext cx="12192000" cy="6858000"/>
          </a:xfrm>
          <a:prstGeom prst="rect">
            <a:avLst/>
          </a:prstGeom>
          <a:solidFill>
            <a:srgbClr val="3CA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4375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Red straight thick arrow">
                <a:extLst>
                  <a:ext uri="{FF2B5EF4-FFF2-40B4-BE49-F238E27FC236}">
                    <a16:creationId xmlns:a16="http://schemas.microsoft.com/office/drawing/2014/main" id="{E014CEDF-A187-4FB9-8B65-46B0907AFD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7753565"/>
                  </p:ext>
                </p:extLst>
              </p:nvPr>
            </p:nvGraphicFramePr>
            <p:xfrm rot="16200000">
              <a:off x="7875690" y="2993667"/>
              <a:ext cx="3379928" cy="1590365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3379928" cy="1590365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-233656" ay="3845957" az="-210254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Red straight thick arrow">
                <a:extLst>
                  <a:ext uri="{FF2B5EF4-FFF2-40B4-BE49-F238E27FC236}">
                    <a16:creationId xmlns:a16="http://schemas.microsoft.com/office/drawing/2014/main" id="{E014CEDF-A187-4FB9-8B65-46B0907AFD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7875690" y="2993667"/>
                <a:ext cx="3379928" cy="1590365"/>
              </a:xfrm>
              <a:prstGeom prst="rect">
                <a:avLst/>
              </a:prstGeom>
            </p:spPr>
          </p:pic>
        </mc:Fallback>
      </mc:AlternateContent>
      <p:pic>
        <p:nvPicPr>
          <p:cNvPr id="1033" name="Picture 8" descr="90s Greatest: Football Moments - National Geographic for everyone in  everywhere">
            <a:extLst>
              <a:ext uri="{FF2B5EF4-FFF2-40B4-BE49-F238E27FC236}">
                <a16:creationId xmlns:a16="http://schemas.microsoft.com/office/drawing/2014/main" id="{7F59A8D7-8C70-416A-A4B1-2C2089D61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0" y="428625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AB046F3F-16F7-4CD2-A9A7-8CC25865D0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69652 w 12192000"/>
              <a:gd name="connsiteY0" fmla="*/ 841564 h 6858000"/>
              <a:gd name="connsiteX1" fmla="*/ 471948 w 12192000"/>
              <a:gd name="connsiteY1" fmla="*/ 1739268 h 6858000"/>
              <a:gd name="connsiteX2" fmla="*/ 471948 w 12192000"/>
              <a:gd name="connsiteY2" fmla="*/ 5329977 h 6858000"/>
              <a:gd name="connsiteX3" fmla="*/ 1369652 w 12192000"/>
              <a:gd name="connsiteY3" fmla="*/ 6227681 h 6858000"/>
              <a:gd name="connsiteX4" fmla="*/ 5889760 w 12192000"/>
              <a:gd name="connsiteY4" fmla="*/ 6227681 h 6858000"/>
              <a:gd name="connsiteX5" fmla="*/ 6787464 w 12192000"/>
              <a:gd name="connsiteY5" fmla="*/ 5329977 h 6858000"/>
              <a:gd name="connsiteX6" fmla="*/ 6787464 w 12192000"/>
              <a:gd name="connsiteY6" fmla="*/ 1739268 h 6858000"/>
              <a:gd name="connsiteX7" fmla="*/ 5889760 w 12192000"/>
              <a:gd name="connsiteY7" fmla="*/ 841564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69652" y="841564"/>
                </a:moveTo>
                <a:cubicBezTo>
                  <a:pt x="873864" y="841564"/>
                  <a:pt x="471948" y="1243480"/>
                  <a:pt x="471948" y="1739268"/>
                </a:cubicBezTo>
                <a:lnTo>
                  <a:pt x="471948" y="5329977"/>
                </a:lnTo>
                <a:cubicBezTo>
                  <a:pt x="471948" y="5825765"/>
                  <a:pt x="873864" y="6227681"/>
                  <a:pt x="1369652" y="6227681"/>
                </a:cubicBezTo>
                <a:lnTo>
                  <a:pt x="5889760" y="6227681"/>
                </a:lnTo>
                <a:cubicBezTo>
                  <a:pt x="6385548" y="6227681"/>
                  <a:pt x="6787464" y="5825765"/>
                  <a:pt x="6787464" y="5329977"/>
                </a:cubicBezTo>
                <a:lnTo>
                  <a:pt x="6787464" y="1739268"/>
                </a:lnTo>
                <a:cubicBezTo>
                  <a:pt x="6787464" y="1243480"/>
                  <a:pt x="6385548" y="841564"/>
                  <a:pt x="5889760" y="84156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CA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E64B721C-EF68-4325-90D9-CC4740E42973}"/>
              </a:ext>
            </a:extLst>
          </p:cNvPr>
          <p:cNvGrpSpPr/>
          <p:nvPr/>
        </p:nvGrpSpPr>
        <p:grpSpPr>
          <a:xfrm>
            <a:off x="7332649" y="-8827905"/>
            <a:ext cx="4360714" cy="8216932"/>
            <a:chOff x="-4932589" y="-1533833"/>
            <a:chExt cx="4360714" cy="625331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9E3CB75-459F-47F9-AF14-791B8F90B2BD}"/>
                </a:ext>
              </a:extLst>
            </p:cNvPr>
            <p:cNvSpPr/>
            <p:nvPr/>
          </p:nvSpPr>
          <p:spPr>
            <a:xfrm>
              <a:off x="-4827290" y="-1533833"/>
              <a:ext cx="4255415" cy="6253317"/>
            </a:xfrm>
            <a:prstGeom prst="roundRect">
              <a:avLst/>
            </a:prstGeom>
            <a:solidFill>
              <a:srgbClr val="206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E477158-902E-44EA-9309-0484A2B56F46}"/>
                </a:ext>
              </a:extLst>
            </p:cNvPr>
            <p:cNvSpPr/>
            <p:nvPr/>
          </p:nvSpPr>
          <p:spPr>
            <a:xfrm>
              <a:off x="-4932589" y="-1533833"/>
              <a:ext cx="4255415" cy="6023351"/>
            </a:xfrm>
            <a:prstGeom prst="roundRect">
              <a:avLst/>
            </a:prstGeom>
            <a:solidFill>
              <a:srgbClr val="ED55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B2BABFF-CC41-4045-B4FB-8825290BD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287148" y="6863293"/>
            <a:ext cx="3609975" cy="12668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EDFE0E0-9324-4C36-BF0F-98B29B752B8F}"/>
              </a:ext>
            </a:extLst>
          </p:cNvPr>
          <p:cNvSpPr txBox="1"/>
          <p:nvPr/>
        </p:nvSpPr>
        <p:spPr>
          <a:xfrm>
            <a:off x="7570534" y="-7066510"/>
            <a:ext cx="41228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Why does a football not travel in a straight line?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governing equations of curve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Roberto Carlos freekick 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Knuckleball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Football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Football ball">
                <a:extLst>
                  <a:ext uri="{FF2B5EF4-FFF2-40B4-BE49-F238E27FC236}">
                    <a16:creationId xmlns:a16="http://schemas.microsoft.com/office/drawing/2014/main" id="{2F44FB78-5F8D-4232-B1FE-5154D20F2E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50293099"/>
                  </p:ext>
                </p:extLst>
              </p:nvPr>
            </p:nvGraphicFramePr>
            <p:xfrm>
              <a:off x="8094184" y="2736225"/>
              <a:ext cx="3075528" cy="301839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075528" cy="3018397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-4981396" ay="-2500927" az="477445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3036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Football ball">
                <a:extLst>
                  <a:ext uri="{FF2B5EF4-FFF2-40B4-BE49-F238E27FC236}">
                    <a16:creationId xmlns:a16="http://schemas.microsoft.com/office/drawing/2014/main" id="{2F44FB78-5F8D-4232-B1FE-5154D20F2E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4184" y="2736225"/>
                <a:ext cx="3075528" cy="3018397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676E2731-4F26-41F3-87CA-41E7E3FB3485}"/>
              </a:ext>
            </a:extLst>
          </p:cNvPr>
          <p:cNvSpPr/>
          <p:nvPr/>
        </p:nvSpPr>
        <p:spPr>
          <a:xfrm>
            <a:off x="9004872" y="3788849"/>
            <a:ext cx="1254152" cy="1190171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431684-29DE-4704-833E-767A74B5D9D0}"/>
              </a:ext>
            </a:extLst>
          </p:cNvPr>
          <p:cNvSpPr txBox="1"/>
          <p:nvPr/>
        </p:nvSpPr>
        <p:spPr>
          <a:xfrm>
            <a:off x="677173" y="1307065"/>
            <a:ext cx="586877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Newtonian Law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GB" sz="2400" dirty="0">
                <a:latin typeface="Aharoni" panose="02010803020104030203" pitchFamily="2" charset="-79"/>
                <a:cs typeface="Aharoni" panose="02010803020104030203" pitchFamily="2" charset="-79"/>
              </a:rPr>
              <a:t>An object in motion will stay at constant speed and direction unless acted upon by a force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7116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8" descr="90s Greatest: Football Moments - National Geographic for everyone in  everywhere">
            <a:extLst>
              <a:ext uri="{FF2B5EF4-FFF2-40B4-BE49-F238E27FC236}">
                <a16:creationId xmlns:a16="http://schemas.microsoft.com/office/drawing/2014/main" id="{7F59A8D7-8C70-416A-A4B1-2C2089D61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0" y="428625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AB046F3F-16F7-4CD2-A9A7-8CC25865D0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69652 w 12192000"/>
              <a:gd name="connsiteY0" fmla="*/ 841564 h 6858000"/>
              <a:gd name="connsiteX1" fmla="*/ 471948 w 12192000"/>
              <a:gd name="connsiteY1" fmla="*/ 1739268 h 6858000"/>
              <a:gd name="connsiteX2" fmla="*/ 471948 w 12192000"/>
              <a:gd name="connsiteY2" fmla="*/ 5329977 h 6858000"/>
              <a:gd name="connsiteX3" fmla="*/ 1369652 w 12192000"/>
              <a:gd name="connsiteY3" fmla="*/ 6227681 h 6858000"/>
              <a:gd name="connsiteX4" fmla="*/ 5889760 w 12192000"/>
              <a:gd name="connsiteY4" fmla="*/ 6227681 h 6858000"/>
              <a:gd name="connsiteX5" fmla="*/ 6787464 w 12192000"/>
              <a:gd name="connsiteY5" fmla="*/ 5329977 h 6858000"/>
              <a:gd name="connsiteX6" fmla="*/ 6787464 w 12192000"/>
              <a:gd name="connsiteY6" fmla="*/ 1739268 h 6858000"/>
              <a:gd name="connsiteX7" fmla="*/ 5889760 w 12192000"/>
              <a:gd name="connsiteY7" fmla="*/ 841564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69652" y="841564"/>
                </a:moveTo>
                <a:cubicBezTo>
                  <a:pt x="873864" y="841564"/>
                  <a:pt x="471948" y="1243480"/>
                  <a:pt x="471948" y="1739268"/>
                </a:cubicBezTo>
                <a:lnTo>
                  <a:pt x="471948" y="5329977"/>
                </a:lnTo>
                <a:cubicBezTo>
                  <a:pt x="471948" y="5825765"/>
                  <a:pt x="873864" y="6227681"/>
                  <a:pt x="1369652" y="6227681"/>
                </a:cubicBezTo>
                <a:lnTo>
                  <a:pt x="5889760" y="6227681"/>
                </a:lnTo>
                <a:cubicBezTo>
                  <a:pt x="6385548" y="6227681"/>
                  <a:pt x="6787464" y="5825765"/>
                  <a:pt x="6787464" y="5329977"/>
                </a:cubicBezTo>
                <a:lnTo>
                  <a:pt x="6787464" y="1739268"/>
                </a:lnTo>
                <a:cubicBezTo>
                  <a:pt x="6787464" y="1243480"/>
                  <a:pt x="6385548" y="841564"/>
                  <a:pt x="5889760" y="84156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CA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E64B721C-EF68-4325-90D9-CC4740E42973}"/>
              </a:ext>
            </a:extLst>
          </p:cNvPr>
          <p:cNvGrpSpPr/>
          <p:nvPr/>
        </p:nvGrpSpPr>
        <p:grpSpPr>
          <a:xfrm>
            <a:off x="7332649" y="-8827905"/>
            <a:ext cx="4360714" cy="8216932"/>
            <a:chOff x="-4932589" y="-1533833"/>
            <a:chExt cx="4360714" cy="625331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9E3CB75-459F-47F9-AF14-791B8F90B2BD}"/>
                </a:ext>
              </a:extLst>
            </p:cNvPr>
            <p:cNvSpPr/>
            <p:nvPr/>
          </p:nvSpPr>
          <p:spPr>
            <a:xfrm>
              <a:off x="-4827290" y="-1533833"/>
              <a:ext cx="4255415" cy="6253317"/>
            </a:xfrm>
            <a:prstGeom prst="roundRect">
              <a:avLst/>
            </a:prstGeom>
            <a:solidFill>
              <a:srgbClr val="206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E477158-902E-44EA-9309-0484A2B56F46}"/>
                </a:ext>
              </a:extLst>
            </p:cNvPr>
            <p:cNvSpPr/>
            <p:nvPr/>
          </p:nvSpPr>
          <p:spPr>
            <a:xfrm>
              <a:off x="-4932589" y="-1533833"/>
              <a:ext cx="4255415" cy="6023351"/>
            </a:xfrm>
            <a:prstGeom prst="roundRect">
              <a:avLst/>
            </a:prstGeom>
            <a:solidFill>
              <a:srgbClr val="ED55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B2BABFF-CC41-4045-B4FB-8825290B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87148" y="6863293"/>
            <a:ext cx="3609975" cy="12668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EDFE0E0-9324-4C36-BF0F-98B29B752B8F}"/>
              </a:ext>
            </a:extLst>
          </p:cNvPr>
          <p:cNvSpPr txBox="1"/>
          <p:nvPr/>
        </p:nvSpPr>
        <p:spPr>
          <a:xfrm>
            <a:off x="7570534" y="-7066510"/>
            <a:ext cx="41228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Why does a football not travel in a straight line?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governing equations of curve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Roberto Carlos freekick 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Knuckleball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Football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Red straight thick arrow">
                <a:extLst>
                  <a:ext uri="{FF2B5EF4-FFF2-40B4-BE49-F238E27FC236}">
                    <a16:creationId xmlns:a16="http://schemas.microsoft.com/office/drawing/2014/main" id="{E014CEDF-A187-4FB9-8B65-46B0907AFD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8856736"/>
                  </p:ext>
                </p:extLst>
              </p:nvPr>
            </p:nvGraphicFramePr>
            <p:xfrm rot="16200000">
              <a:off x="7941985" y="1043178"/>
              <a:ext cx="3379928" cy="1590365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3379928" cy="1590365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-233656" ay="3845957" az="-21025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Red straight thick arrow">
                <a:extLst>
                  <a:ext uri="{FF2B5EF4-FFF2-40B4-BE49-F238E27FC236}">
                    <a16:creationId xmlns:a16="http://schemas.microsoft.com/office/drawing/2014/main" id="{E014CEDF-A187-4FB9-8B65-46B0907AFD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7941985" y="1043178"/>
                <a:ext cx="3379928" cy="1590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Football ball">
                <a:extLst>
                  <a:ext uri="{FF2B5EF4-FFF2-40B4-BE49-F238E27FC236}">
                    <a16:creationId xmlns:a16="http://schemas.microsoft.com/office/drawing/2014/main" id="{2F44FB78-5F8D-4232-B1FE-5154D20F2E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29639606"/>
                  </p:ext>
                </p:extLst>
              </p:nvPr>
            </p:nvGraphicFramePr>
            <p:xfrm>
              <a:off x="8094184" y="2744479"/>
              <a:ext cx="3075528" cy="301839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075528" cy="3018397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-4981396" ay="-2500927" az="477445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3036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Football ball">
                <a:extLst>
                  <a:ext uri="{FF2B5EF4-FFF2-40B4-BE49-F238E27FC236}">
                    <a16:creationId xmlns:a16="http://schemas.microsoft.com/office/drawing/2014/main" id="{2F44FB78-5F8D-4232-B1FE-5154D20F2E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4184" y="2744479"/>
                <a:ext cx="3075528" cy="3018397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Explosion: 8 Points 9">
            <a:extLst>
              <a:ext uri="{FF2B5EF4-FFF2-40B4-BE49-F238E27FC236}">
                <a16:creationId xmlns:a16="http://schemas.microsoft.com/office/drawing/2014/main" id="{676E2731-4F26-41F3-87CA-41E7E3FB3485}"/>
              </a:ext>
            </a:extLst>
          </p:cNvPr>
          <p:cNvSpPr/>
          <p:nvPr/>
        </p:nvSpPr>
        <p:spPr>
          <a:xfrm>
            <a:off x="9004872" y="3772353"/>
            <a:ext cx="1254152" cy="1190171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431684-29DE-4704-833E-767A74B5D9D0}"/>
              </a:ext>
            </a:extLst>
          </p:cNvPr>
          <p:cNvSpPr txBox="1"/>
          <p:nvPr/>
        </p:nvSpPr>
        <p:spPr>
          <a:xfrm>
            <a:off x="677173" y="1307065"/>
            <a:ext cx="586877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Newtonian Law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GB" sz="2400" dirty="0">
                <a:latin typeface="Aharoni" panose="02010803020104030203" pitchFamily="2" charset="-79"/>
                <a:cs typeface="Aharoni" panose="02010803020104030203" pitchFamily="2" charset="-79"/>
              </a:rPr>
              <a:t>An object in motion will stay at constant speed and direction unless acted upon by a force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002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8" descr="90s Greatest: Football Moments - National Geographic for everyone in  everywhere">
            <a:extLst>
              <a:ext uri="{FF2B5EF4-FFF2-40B4-BE49-F238E27FC236}">
                <a16:creationId xmlns:a16="http://schemas.microsoft.com/office/drawing/2014/main" id="{7F59A8D7-8C70-416A-A4B1-2C2089D61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0" y="428625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AB046F3F-16F7-4CD2-A9A7-8CC25865D0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69652 w 12192000"/>
              <a:gd name="connsiteY0" fmla="*/ 841564 h 6858000"/>
              <a:gd name="connsiteX1" fmla="*/ 471948 w 12192000"/>
              <a:gd name="connsiteY1" fmla="*/ 1739268 h 6858000"/>
              <a:gd name="connsiteX2" fmla="*/ 471948 w 12192000"/>
              <a:gd name="connsiteY2" fmla="*/ 5329977 h 6858000"/>
              <a:gd name="connsiteX3" fmla="*/ 1369652 w 12192000"/>
              <a:gd name="connsiteY3" fmla="*/ 6227681 h 6858000"/>
              <a:gd name="connsiteX4" fmla="*/ 5889760 w 12192000"/>
              <a:gd name="connsiteY4" fmla="*/ 6227681 h 6858000"/>
              <a:gd name="connsiteX5" fmla="*/ 6787464 w 12192000"/>
              <a:gd name="connsiteY5" fmla="*/ 5329977 h 6858000"/>
              <a:gd name="connsiteX6" fmla="*/ 6787464 w 12192000"/>
              <a:gd name="connsiteY6" fmla="*/ 1739268 h 6858000"/>
              <a:gd name="connsiteX7" fmla="*/ 5889760 w 12192000"/>
              <a:gd name="connsiteY7" fmla="*/ 841564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69652" y="841564"/>
                </a:moveTo>
                <a:cubicBezTo>
                  <a:pt x="873864" y="841564"/>
                  <a:pt x="471948" y="1243480"/>
                  <a:pt x="471948" y="1739268"/>
                </a:cubicBezTo>
                <a:lnTo>
                  <a:pt x="471948" y="5329977"/>
                </a:lnTo>
                <a:cubicBezTo>
                  <a:pt x="471948" y="5825765"/>
                  <a:pt x="873864" y="6227681"/>
                  <a:pt x="1369652" y="6227681"/>
                </a:cubicBezTo>
                <a:lnTo>
                  <a:pt x="5889760" y="6227681"/>
                </a:lnTo>
                <a:cubicBezTo>
                  <a:pt x="6385548" y="6227681"/>
                  <a:pt x="6787464" y="5825765"/>
                  <a:pt x="6787464" y="5329977"/>
                </a:cubicBezTo>
                <a:lnTo>
                  <a:pt x="6787464" y="1739268"/>
                </a:lnTo>
                <a:cubicBezTo>
                  <a:pt x="6787464" y="1243480"/>
                  <a:pt x="6385548" y="841564"/>
                  <a:pt x="5889760" y="84156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CA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E64B721C-EF68-4325-90D9-CC4740E42973}"/>
              </a:ext>
            </a:extLst>
          </p:cNvPr>
          <p:cNvGrpSpPr/>
          <p:nvPr/>
        </p:nvGrpSpPr>
        <p:grpSpPr>
          <a:xfrm>
            <a:off x="7332649" y="-8827905"/>
            <a:ext cx="4360714" cy="8216932"/>
            <a:chOff x="-4932589" y="-1533833"/>
            <a:chExt cx="4360714" cy="625331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9E3CB75-459F-47F9-AF14-791B8F90B2BD}"/>
                </a:ext>
              </a:extLst>
            </p:cNvPr>
            <p:cNvSpPr/>
            <p:nvPr/>
          </p:nvSpPr>
          <p:spPr>
            <a:xfrm>
              <a:off x="-4827290" y="-1533833"/>
              <a:ext cx="4255415" cy="6253317"/>
            </a:xfrm>
            <a:prstGeom prst="roundRect">
              <a:avLst/>
            </a:prstGeom>
            <a:solidFill>
              <a:srgbClr val="206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E477158-902E-44EA-9309-0484A2B56F46}"/>
                </a:ext>
              </a:extLst>
            </p:cNvPr>
            <p:cNvSpPr/>
            <p:nvPr/>
          </p:nvSpPr>
          <p:spPr>
            <a:xfrm>
              <a:off x="-4932589" y="-1533833"/>
              <a:ext cx="4255415" cy="6023351"/>
            </a:xfrm>
            <a:prstGeom prst="roundRect">
              <a:avLst/>
            </a:prstGeom>
            <a:solidFill>
              <a:srgbClr val="ED55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B2BABFF-CC41-4045-B4FB-8825290B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87148" y="6863293"/>
            <a:ext cx="3609975" cy="12668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EDFE0E0-9324-4C36-BF0F-98B29B752B8F}"/>
              </a:ext>
            </a:extLst>
          </p:cNvPr>
          <p:cNvSpPr txBox="1"/>
          <p:nvPr/>
        </p:nvSpPr>
        <p:spPr>
          <a:xfrm>
            <a:off x="7570534" y="-7066510"/>
            <a:ext cx="41228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Why does a football not travel in a straight line?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governing equations of curve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Roberto Carlos freekick 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Knuckleball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Football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Red straight thick arrow">
                <a:extLst>
                  <a:ext uri="{FF2B5EF4-FFF2-40B4-BE49-F238E27FC236}">
                    <a16:creationId xmlns:a16="http://schemas.microsoft.com/office/drawing/2014/main" id="{E014CEDF-A187-4FB9-8B65-46B0907AFDD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7941985" y="1043178"/>
              <a:ext cx="3379928" cy="1590365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3379928" cy="1590365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-233656" ay="3845957" az="-21025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Red straight thick arrow">
                <a:extLst>
                  <a:ext uri="{FF2B5EF4-FFF2-40B4-BE49-F238E27FC236}">
                    <a16:creationId xmlns:a16="http://schemas.microsoft.com/office/drawing/2014/main" id="{E014CEDF-A187-4FB9-8B65-46B0907AFD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7941985" y="1043178"/>
                <a:ext cx="3379928" cy="1590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Football ball">
                <a:extLst>
                  <a:ext uri="{FF2B5EF4-FFF2-40B4-BE49-F238E27FC236}">
                    <a16:creationId xmlns:a16="http://schemas.microsoft.com/office/drawing/2014/main" id="{2F44FB78-5F8D-4232-B1FE-5154D20F2EA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94184" y="2744479"/>
              <a:ext cx="3075528" cy="3018397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075528" cy="3018397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-4981396" ay="-2500927" az="4774453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3036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Football ball">
                <a:extLst>
                  <a:ext uri="{FF2B5EF4-FFF2-40B4-BE49-F238E27FC236}">
                    <a16:creationId xmlns:a16="http://schemas.microsoft.com/office/drawing/2014/main" id="{2F44FB78-5F8D-4232-B1FE-5154D20F2E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94184" y="2744479"/>
                <a:ext cx="3075528" cy="3018397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7431684-29DE-4704-833E-767A74B5D9D0}"/>
              </a:ext>
            </a:extLst>
          </p:cNvPr>
          <p:cNvSpPr txBox="1"/>
          <p:nvPr/>
        </p:nvSpPr>
        <p:spPr>
          <a:xfrm>
            <a:off x="677173" y="1307065"/>
            <a:ext cx="586877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Newtonian Law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GB" sz="2400" dirty="0">
                <a:latin typeface="Aharoni" panose="02010803020104030203" pitchFamily="2" charset="-79"/>
                <a:cs typeface="Aharoni" panose="02010803020104030203" pitchFamily="2" charset="-79"/>
              </a:rPr>
              <a:t>An object in motion will stay at constant speed and direction unless acted upon by a force</a:t>
            </a:r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A5DA3E-77F1-4535-991A-F51B2D098715}"/>
              </a:ext>
            </a:extLst>
          </p:cNvPr>
          <p:cNvSpPr txBox="1"/>
          <p:nvPr/>
        </p:nvSpPr>
        <p:spPr>
          <a:xfrm>
            <a:off x="8836766" y="302178"/>
            <a:ext cx="1590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THRUST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Red straight thick arrow">
                <a:extLst>
                  <a:ext uri="{FF2B5EF4-FFF2-40B4-BE49-F238E27FC236}">
                    <a16:creationId xmlns:a16="http://schemas.microsoft.com/office/drawing/2014/main" id="{6392C8FC-12C0-462E-9DB7-EEB118CFBE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1593212"/>
                  </p:ext>
                </p:extLst>
              </p:nvPr>
            </p:nvGraphicFramePr>
            <p:xfrm rot="16200000">
              <a:off x="8638178" y="5278808"/>
              <a:ext cx="1987539" cy="712693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1987539" cy="712693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267230" ay="-1649310" az="1067644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0810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Red straight thick arrow">
                <a:extLst>
                  <a:ext uri="{FF2B5EF4-FFF2-40B4-BE49-F238E27FC236}">
                    <a16:creationId xmlns:a16="http://schemas.microsoft.com/office/drawing/2014/main" id="{6392C8FC-12C0-462E-9DB7-EEB118CFBE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6200000">
                <a:off x="8638178" y="5278808"/>
                <a:ext cx="1987539" cy="712693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63A8735-6FB0-4C34-9A68-6AC89B6A05A0}"/>
              </a:ext>
            </a:extLst>
          </p:cNvPr>
          <p:cNvSpPr txBox="1"/>
          <p:nvPr/>
        </p:nvSpPr>
        <p:spPr>
          <a:xfrm flipH="1">
            <a:off x="9843033" y="6272804"/>
            <a:ext cx="967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DRAG</a:t>
            </a:r>
            <a:endParaRPr lang="en-GB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Red straight thick arrow">
                <a:extLst>
                  <a:ext uri="{FF2B5EF4-FFF2-40B4-BE49-F238E27FC236}">
                    <a16:creationId xmlns:a16="http://schemas.microsoft.com/office/drawing/2014/main" id="{BDC3DF73-DDB0-44A4-A7F1-960A18E331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5367471"/>
                  </p:ext>
                </p:extLst>
              </p:nvPr>
            </p:nvGraphicFramePr>
            <p:xfrm rot="16200000">
              <a:off x="10634828" y="4295527"/>
              <a:ext cx="1892271" cy="683107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1892271" cy="683107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10492611" ay="2350295" az="1060552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0682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Red straight thick arrow">
                <a:extLst>
                  <a:ext uri="{FF2B5EF4-FFF2-40B4-BE49-F238E27FC236}">
                    <a16:creationId xmlns:a16="http://schemas.microsoft.com/office/drawing/2014/main" id="{BDC3DF73-DDB0-44A4-A7F1-960A18E331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6200000">
                <a:off x="10634828" y="4295527"/>
                <a:ext cx="1892271" cy="683107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9951BC8-378C-44AA-B309-4FCD17577AB5}"/>
              </a:ext>
            </a:extLst>
          </p:cNvPr>
          <p:cNvSpPr txBox="1"/>
          <p:nvPr/>
        </p:nvSpPr>
        <p:spPr>
          <a:xfrm>
            <a:off x="11128437" y="3273195"/>
            <a:ext cx="112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GRAVITY</a:t>
            </a:r>
          </a:p>
        </p:txBody>
      </p:sp>
    </p:spTree>
    <p:extLst>
      <p:ext uri="{BB962C8B-B14F-4D97-AF65-F5344CB8AC3E}">
        <p14:creationId xmlns:p14="http://schemas.microsoft.com/office/powerpoint/2010/main" val="1823915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8" descr="90s Greatest: Football Moments - National Geographic for everyone in  everywhere">
            <a:extLst>
              <a:ext uri="{FF2B5EF4-FFF2-40B4-BE49-F238E27FC236}">
                <a16:creationId xmlns:a16="http://schemas.microsoft.com/office/drawing/2014/main" id="{7F59A8D7-8C70-416A-A4B1-2C2089D61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0" y="428625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AB046F3F-16F7-4CD2-A9A7-8CC25865D0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69652 w 12192000"/>
              <a:gd name="connsiteY0" fmla="*/ 841564 h 6858000"/>
              <a:gd name="connsiteX1" fmla="*/ 471948 w 12192000"/>
              <a:gd name="connsiteY1" fmla="*/ 1739268 h 6858000"/>
              <a:gd name="connsiteX2" fmla="*/ 471948 w 12192000"/>
              <a:gd name="connsiteY2" fmla="*/ 5329977 h 6858000"/>
              <a:gd name="connsiteX3" fmla="*/ 1369652 w 12192000"/>
              <a:gd name="connsiteY3" fmla="*/ 6227681 h 6858000"/>
              <a:gd name="connsiteX4" fmla="*/ 5889760 w 12192000"/>
              <a:gd name="connsiteY4" fmla="*/ 6227681 h 6858000"/>
              <a:gd name="connsiteX5" fmla="*/ 6787464 w 12192000"/>
              <a:gd name="connsiteY5" fmla="*/ 5329977 h 6858000"/>
              <a:gd name="connsiteX6" fmla="*/ 6787464 w 12192000"/>
              <a:gd name="connsiteY6" fmla="*/ 1739268 h 6858000"/>
              <a:gd name="connsiteX7" fmla="*/ 5889760 w 12192000"/>
              <a:gd name="connsiteY7" fmla="*/ 841564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69652" y="841564"/>
                </a:moveTo>
                <a:cubicBezTo>
                  <a:pt x="873864" y="841564"/>
                  <a:pt x="471948" y="1243480"/>
                  <a:pt x="471948" y="1739268"/>
                </a:cubicBezTo>
                <a:lnTo>
                  <a:pt x="471948" y="5329977"/>
                </a:lnTo>
                <a:cubicBezTo>
                  <a:pt x="471948" y="5825765"/>
                  <a:pt x="873864" y="6227681"/>
                  <a:pt x="1369652" y="6227681"/>
                </a:cubicBezTo>
                <a:lnTo>
                  <a:pt x="5889760" y="6227681"/>
                </a:lnTo>
                <a:cubicBezTo>
                  <a:pt x="6385548" y="6227681"/>
                  <a:pt x="6787464" y="5825765"/>
                  <a:pt x="6787464" y="5329977"/>
                </a:cubicBezTo>
                <a:lnTo>
                  <a:pt x="6787464" y="1739268"/>
                </a:lnTo>
                <a:cubicBezTo>
                  <a:pt x="6787464" y="1243480"/>
                  <a:pt x="6385548" y="841564"/>
                  <a:pt x="5889760" y="84156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CA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E64B721C-EF68-4325-90D9-CC4740E42973}"/>
              </a:ext>
            </a:extLst>
          </p:cNvPr>
          <p:cNvGrpSpPr/>
          <p:nvPr/>
        </p:nvGrpSpPr>
        <p:grpSpPr>
          <a:xfrm>
            <a:off x="7332649" y="-8827905"/>
            <a:ext cx="4360714" cy="8216932"/>
            <a:chOff x="-4932589" y="-1533833"/>
            <a:chExt cx="4360714" cy="625331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9E3CB75-459F-47F9-AF14-791B8F90B2BD}"/>
                </a:ext>
              </a:extLst>
            </p:cNvPr>
            <p:cNvSpPr/>
            <p:nvPr/>
          </p:nvSpPr>
          <p:spPr>
            <a:xfrm>
              <a:off x="-4827290" y="-1533833"/>
              <a:ext cx="4255415" cy="6253317"/>
            </a:xfrm>
            <a:prstGeom prst="roundRect">
              <a:avLst/>
            </a:prstGeom>
            <a:solidFill>
              <a:srgbClr val="206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E477158-902E-44EA-9309-0484A2B56F46}"/>
                </a:ext>
              </a:extLst>
            </p:cNvPr>
            <p:cNvSpPr/>
            <p:nvPr/>
          </p:nvSpPr>
          <p:spPr>
            <a:xfrm>
              <a:off x="-4932589" y="-1533833"/>
              <a:ext cx="4255415" cy="6023351"/>
            </a:xfrm>
            <a:prstGeom prst="roundRect">
              <a:avLst/>
            </a:prstGeom>
            <a:solidFill>
              <a:srgbClr val="ED55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B2BABFF-CC41-4045-B4FB-8825290B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87148" y="6863293"/>
            <a:ext cx="3609975" cy="12668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EDFE0E0-9324-4C36-BF0F-98B29B752B8F}"/>
              </a:ext>
            </a:extLst>
          </p:cNvPr>
          <p:cNvSpPr txBox="1"/>
          <p:nvPr/>
        </p:nvSpPr>
        <p:spPr>
          <a:xfrm>
            <a:off x="7570534" y="-7066510"/>
            <a:ext cx="41228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Why does a football not travel in a straight line?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governing equations of curve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Roberto Carlos freekick 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Knuckleball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Football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Football ball">
                <a:extLst>
                  <a:ext uri="{FF2B5EF4-FFF2-40B4-BE49-F238E27FC236}">
                    <a16:creationId xmlns:a16="http://schemas.microsoft.com/office/drawing/2014/main" id="{2F44FB78-5F8D-4232-B1FE-5154D20F2EA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94184" y="2744479"/>
              <a:ext cx="3075528" cy="301839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75528" cy="3018397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-4981396" ay="-2500927" az="477445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036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Football ball">
                <a:extLst>
                  <a:ext uri="{FF2B5EF4-FFF2-40B4-BE49-F238E27FC236}">
                    <a16:creationId xmlns:a16="http://schemas.microsoft.com/office/drawing/2014/main" id="{2F44FB78-5F8D-4232-B1FE-5154D20F2E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94184" y="2744479"/>
                <a:ext cx="3075528" cy="3018397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7431684-29DE-4704-833E-767A74B5D9D0}"/>
              </a:ext>
            </a:extLst>
          </p:cNvPr>
          <p:cNvSpPr txBox="1"/>
          <p:nvPr/>
        </p:nvSpPr>
        <p:spPr>
          <a:xfrm>
            <a:off x="677173" y="1307065"/>
            <a:ext cx="586877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Newtonian Law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GB" sz="2400" dirty="0">
                <a:latin typeface="Aharoni" panose="02010803020104030203" pitchFamily="2" charset="-79"/>
                <a:cs typeface="Aharoni" panose="02010803020104030203" pitchFamily="2" charset="-79"/>
              </a:rPr>
              <a:t>An object in motion will stay at constant speed and direction unless acted upon by a force</a:t>
            </a:r>
          </a:p>
          <a:p>
            <a:endParaRPr lang="en-GB" dirty="0"/>
          </a:p>
        </p:txBody>
      </p:sp>
      <p:sp>
        <p:nvSpPr>
          <p:cNvPr id="18" name="Explosion: 8 Points 17">
            <a:extLst>
              <a:ext uri="{FF2B5EF4-FFF2-40B4-BE49-F238E27FC236}">
                <a16:creationId xmlns:a16="http://schemas.microsoft.com/office/drawing/2014/main" id="{E34FDD52-A9B7-4E9D-A2A9-E470B5D98985}"/>
              </a:ext>
            </a:extLst>
          </p:cNvPr>
          <p:cNvSpPr/>
          <p:nvPr/>
        </p:nvSpPr>
        <p:spPr>
          <a:xfrm>
            <a:off x="9799628" y="3832762"/>
            <a:ext cx="1254152" cy="1190171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6077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8" descr="90s Greatest: Football Moments - National Geographic for everyone in  everywhere">
            <a:extLst>
              <a:ext uri="{FF2B5EF4-FFF2-40B4-BE49-F238E27FC236}">
                <a16:creationId xmlns:a16="http://schemas.microsoft.com/office/drawing/2014/main" id="{7F59A8D7-8C70-416A-A4B1-2C2089D61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0" y="428625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AB046F3F-16F7-4CD2-A9A7-8CC25865D0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69652 w 12192000"/>
              <a:gd name="connsiteY0" fmla="*/ 841564 h 6858000"/>
              <a:gd name="connsiteX1" fmla="*/ 471948 w 12192000"/>
              <a:gd name="connsiteY1" fmla="*/ 1739268 h 6858000"/>
              <a:gd name="connsiteX2" fmla="*/ 471948 w 12192000"/>
              <a:gd name="connsiteY2" fmla="*/ 5329977 h 6858000"/>
              <a:gd name="connsiteX3" fmla="*/ 1369652 w 12192000"/>
              <a:gd name="connsiteY3" fmla="*/ 6227681 h 6858000"/>
              <a:gd name="connsiteX4" fmla="*/ 5889760 w 12192000"/>
              <a:gd name="connsiteY4" fmla="*/ 6227681 h 6858000"/>
              <a:gd name="connsiteX5" fmla="*/ 6787464 w 12192000"/>
              <a:gd name="connsiteY5" fmla="*/ 5329977 h 6858000"/>
              <a:gd name="connsiteX6" fmla="*/ 6787464 w 12192000"/>
              <a:gd name="connsiteY6" fmla="*/ 1739268 h 6858000"/>
              <a:gd name="connsiteX7" fmla="*/ 5889760 w 12192000"/>
              <a:gd name="connsiteY7" fmla="*/ 841564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69652" y="841564"/>
                </a:moveTo>
                <a:cubicBezTo>
                  <a:pt x="873864" y="841564"/>
                  <a:pt x="471948" y="1243480"/>
                  <a:pt x="471948" y="1739268"/>
                </a:cubicBezTo>
                <a:lnTo>
                  <a:pt x="471948" y="5329977"/>
                </a:lnTo>
                <a:cubicBezTo>
                  <a:pt x="471948" y="5825765"/>
                  <a:pt x="873864" y="6227681"/>
                  <a:pt x="1369652" y="6227681"/>
                </a:cubicBezTo>
                <a:lnTo>
                  <a:pt x="5889760" y="6227681"/>
                </a:lnTo>
                <a:cubicBezTo>
                  <a:pt x="6385548" y="6227681"/>
                  <a:pt x="6787464" y="5825765"/>
                  <a:pt x="6787464" y="5329977"/>
                </a:cubicBezTo>
                <a:lnTo>
                  <a:pt x="6787464" y="1739268"/>
                </a:lnTo>
                <a:cubicBezTo>
                  <a:pt x="6787464" y="1243480"/>
                  <a:pt x="6385548" y="841564"/>
                  <a:pt x="5889760" y="84156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CA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E64B721C-EF68-4325-90D9-CC4740E42973}"/>
              </a:ext>
            </a:extLst>
          </p:cNvPr>
          <p:cNvGrpSpPr/>
          <p:nvPr/>
        </p:nvGrpSpPr>
        <p:grpSpPr>
          <a:xfrm>
            <a:off x="7332649" y="-8827905"/>
            <a:ext cx="4360714" cy="8216932"/>
            <a:chOff x="-4932589" y="-1533833"/>
            <a:chExt cx="4360714" cy="625331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9E3CB75-459F-47F9-AF14-791B8F90B2BD}"/>
                </a:ext>
              </a:extLst>
            </p:cNvPr>
            <p:cNvSpPr/>
            <p:nvPr/>
          </p:nvSpPr>
          <p:spPr>
            <a:xfrm>
              <a:off x="-4827290" y="-1533833"/>
              <a:ext cx="4255415" cy="6253317"/>
            </a:xfrm>
            <a:prstGeom prst="roundRect">
              <a:avLst/>
            </a:prstGeom>
            <a:solidFill>
              <a:srgbClr val="206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E477158-902E-44EA-9309-0484A2B56F46}"/>
                </a:ext>
              </a:extLst>
            </p:cNvPr>
            <p:cNvSpPr/>
            <p:nvPr/>
          </p:nvSpPr>
          <p:spPr>
            <a:xfrm>
              <a:off x="-4932589" y="-1533833"/>
              <a:ext cx="4255415" cy="6023351"/>
            </a:xfrm>
            <a:prstGeom prst="roundRect">
              <a:avLst/>
            </a:prstGeom>
            <a:solidFill>
              <a:srgbClr val="ED55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B2BABFF-CC41-4045-B4FB-8825290B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87148" y="6863293"/>
            <a:ext cx="3609975" cy="12668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EDFE0E0-9324-4C36-BF0F-98B29B752B8F}"/>
              </a:ext>
            </a:extLst>
          </p:cNvPr>
          <p:cNvSpPr txBox="1"/>
          <p:nvPr/>
        </p:nvSpPr>
        <p:spPr>
          <a:xfrm>
            <a:off x="7570534" y="-7066510"/>
            <a:ext cx="41228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Why does a football not travel in a straight line?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governing equations of curve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Roberto Carlos freekick 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Knuckleball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Football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Football ball">
                <a:extLst>
                  <a:ext uri="{FF2B5EF4-FFF2-40B4-BE49-F238E27FC236}">
                    <a16:creationId xmlns:a16="http://schemas.microsoft.com/office/drawing/2014/main" id="{2F44FB78-5F8D-4232-B1FE-5154D20F2E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8595140"/>
                  </p:ext>
                </p:extLst>
              </p:nvPr>
            </p:nvGraphicFramePr>
            <p:xfrm>
              <a:off x="8113225" y="2725432"/>
              <a:ext cx="3037441" cy="305648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037441" cy="3056486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1797075" ay="2628247" az="130473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036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Football ball">
                <a:extLst>
                  <a:ext uri="{FF2B5EF4-FFF2-40B4-BE49-F238E27FC236}">
                    <a16:creationId xmlns:a16="http://schemas.microsoft.com/office/drawing/2014/main" id="{2F44FB78-5F8D-4232-B1FE-5154D20F2E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3225" y="2725432"/>
                <a:ext cx="3037441" cy="3056486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7431684-29DE-4704-833E-767A74B5D9D0}"/>
              </a:ext>
            </a:extLst>
          </p:cNvPr>
          <p:cNvSpPr txBox="1"/>
          <p:nvPr/>
        </p:nvSpPr>
        <p:spPr>
          <a:xfrm>
            <a:off x="677173" y="1307065"/>
            <a:ext cx="586877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Newtonian Law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GB" sz="2400" dirty="0">
                <a:latin typeface="Aharoni" panose="02010803020104030203" pitchFamily="2" charset="-79"/>
                <a:cs typeface="Aharoni" panose="02010803020104030203" pitchFamily="2" charset="-79"/>
              </a:rPr>
              <a:t>An object in motion will stay at constant speed and direction unless acted upon by a force</a:t>
            </a:r>
          </a:p>
          <a:p>
            <a:endParaRPr lang="en-GB" dirty="0"/>
          </a:p>
        </p:txBody>
      </p:sp>
      <p:sp>
        <p:nvSpPr>
          <p:cNvPr id="20" name="Explosion: 8 Points 19">
            <a:extLst>
              <a:ext uri="{FF2B5EF4-FFF2-40B4-BE49-F238E27FC236}">
                <a16:creationId xmlns:a16="http://schemas.microsoft.com/office/drawing/2014/main" id="{69F724D1-3CC8-459E-844D-92ABA8530C62}"/>
              </a:ext>
            </a:extLst>
          </p:cNvPr>
          <p:cNvSpPr/>
          <p:nvPr/>
        </p:nvSpPr>
        <p:spPr>
          <a:xfrm>
            <a:off x="9799628" y="3832762"/>
            <a:ext cx="1254152" cy="1190171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Arrow: Curved Right 1">
            <a:extLst>
              <a:ext uri="{FF2B5EF4-FFF2-40B4-BE49-F238E27FC236}">
                <a16:creationId xmlns:a16="http://schemas.microsoft.com/office/drawing/2014/main" id="{45EED322-4A89-416D-9E6D-C6C68AB4B59A}"/>
              </a:ext>
            </a:extLst>
          </p:cNvPr>
          <p:cNvSpPr/>
          <p:nvPr/>
        </p:nvSpPr>
        <p:spPr>
          <a:xfrm>
            <a:off x="7218570" y="2725432"/>
            <a:ext cx="1539723" cy="2507957"/>
          </a:xfrm>
          <a:prstGeom prst="curvedRightArrow">
            <a:avLst/>
          </a:prstGeom>
          <a:solidFill>
            <a:srgbClr val="F6D5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905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-form: Shape 11">
            <a:extLst>
              <a:ext uri="{FF2B5EF4-FFF2-40B4-BE49-F238E27FC236}">
                <a16:creationId xmlns:a16="http://schemas.microsoft.com/office/drawing/2014/main" id="{1D40493F-CCDB-45DB-95F2-E8401C3C72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69652 w 12192000"/>
              <a:gd name="connsiteY0" fmla="*/ 841564 h 6858000"/>
              <a:gd name="connsiteX1" fmla="*/ 471948 w 12192000"/>
              <a:gd name="connsiteY1" fmla="*/ 1739268 h 6858000"/>
              <a:gd name="connsiteX2" fmla="*/ 471948 w 12192000"/>
              <a:gd name="connsiteY2" fmla="*/ 5329977 h 6858000"/>
              <a:gd name="connsiteX3" fmla="*/ 1369652 w 12192000"/>
              <a:gd name="connsiteY3" fmla="*/ 6227681 h 6858000"/>
              <a:gd name="connsiteX4" fmla="*/ 5889760 w 12192000"/>
              <a:gd name="connsiteY4" fmla="*/ 6227681 h 6858000"/>
              <a:gd name="connsiteX5" fmla="*/ 6787464 w 12192000"/>
              <a:gd name="connsiteY5" fmla="*/ 5329977 h 6858000"/>
              <a:gd name="connsiteX6" fmla="*/ 6787464 w 12192000"/>
              <a:gd name="connsiteY6" fmla="*/ 1739268 h 6858000"/>
              <a:gd name="connsiteX7" fmla="*/ 5889760 w 12192000"/>
              <a:gd name="connsiteY7" fmla="*/ 841564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69652" y="841564"/>
                </a:moveTo>
                <a:cubicBezTo>
                  <a:pt x="873864" y="841564"/>
                  <a:pt x="471948" y="1243480"/>
                  <a:pt x="471948" y="1739268"/>
                </a:cubicBezTo>
                <a:lnTo>
                  <a:pt x="471948" y="5329977"/>
                </a:lnTo>
                <a:cubicBezTo>
                  <a:pt x="471948" y="5825765"/>
                  <a:pt x="873864" y="6227681"/>
                  <a:pt x="1369652" y="6227681"/>
                </a:cubicBezTo>
                <a:lnTo>
                  <a:pt x="5889760" y="6227681"/>
                </a:lnTo>
                <a:cubicBezTo>
                  <a:pt x="6385548" y="6227681"/>
                  <a:pt x="6787464" y="5825765"/>
                  <a:pt x="6787464" y="5329977"/>
                </a:cubicBezTo>
                <a:lnTo>
                  <a:pt x="6787464" y="1739268"/>
                </a:lnTo>
                <a:cubicBezTo>
                  <a:pt x="6787464" y="1243480"/>
                  <a:pt x="6385548" y="841564"/>
                  <a:pt x="5889760" y="84156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CA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33" name="Picture 8" descr="90s Greatest: Football Moments - National Geographic for everyone in  everywhere">
            <a:extLst>
              <a:ext uri="{FF2B5EF4-FFF2-40B4-BE49-F238E27FC236}">
                <a16:creationId xmlns:a16="http://schemas.microsoft.com/office/drawing/2014/main" id="{7F59A8D7-8C70-416A-A4B1-2C2089D61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0" y="428625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AB046F3F-16F7-4CD2-A9A7-8CC25865D0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69652 w 12192000"/>
              <a:gd name="connsiteY0" fmla="*/ 841564 h 6858000"/>
              <a:gd name="connsiteX1" fmla="*/ 471948 w 12192000"/>
              <a:gd name="connsiteY1" fmla="*/ 1739268 h 6858000"/>
              <a:gd name="connsiteX2" fmla="*/ 471948 w 12192000"/>
              <a:gd name="connsiteY2" fmla="*/ 5329977 h 6858000"/>
              <a:gd name="connsiteX3" fmla="*/ 1369652 w 12192000"/>
              <a:gd name="connsiteY3" fmla="*/ 6227681 h 6858000"/>
              <a:gd name="connsiteX4" fmla="*/ 5889760 w 12192000"/>
              <a:gd name="connsiteY4" fmla="*/ 6227681 h 6858000"/>
              <a:gd name="connsiteX5" fmla="*/ 6787464 w 12192000"/>
              <a:gd name="connsiteY5" fmla="*/ 5329977 h 6858000"/>
              <a:gd name="connsiteX6" fmla="*/ 6787464 w 12192000"/>
              <a:gd name="connsiteY6" fmla="*/ 1739268 h 6858000"/>
              <a:gd name="connsiteX7" fmla="*/ 5889760 w 12192000"/>
              <a:gd name="connsiteY7" fmla="*/ 841564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69652" y="841564"/>
                </a:moveTo>
                <a:cubicBezTo>
                  <a:pt x="873864" y="841564"/>
                  <a:pt x="471948" y="1243480"/>
                  <a:pt x="471948" y="1739268"/>
                </a:cubicBezTo>
                <a:lnTo>
                  <a:pt x="471948" y="5329977"/>
                </a:lnTo>
                <a:cubicBezTo>
                  <a:pt x="471948" y="5825765"/>
                  <a:pt x="873864" y="6227681"/>
                  <a:pt x="1369652" y="6227681"/>
                </a:cubicBezTo>
                <a:lnTo>
                  <a:pt x="5889760" y="6227681"/>
                </a:lnTo>
                <a:cubicBezTo>
                  <a:pt x="6385548" y="6227681"/>
                  <a:pt x="6787464" y="5825765"/>
                  <a:pt x="6787464" y="5329977"/>
                </a:cubicBezTo>
                <a:lnTo>
                  <a:pt x="6787464" y="1739268"/>
                </a:lnTo>
                <a:cubicBezTo>
                  <a:pt x="6787464" y="1243480"/>
                  <a:pt x="6385548" y="841564"/>
                  <a:pt x="5889760" y="84156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CA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E64B721C-EF68-4325-90D9-CC4740E42973}"/>
              </a:ext>
            </a:extLst>
          </p:cNvPr>
          <p:cNvGrpSpPr/>
          <p:nvPr/>
        </p:nvGrpSpPr>
        <p:grpSpPr>
          <a:xfrm>
            <a:off x="7332649" y="-8827905"/>
            <a:ext cx="4360714" cy="8216932"/>
            <a:chOff x="-4932589" y="-1533833"/>
            <a:chExt cx="4360714" cy="625331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9E3CB75-459F-47F9-AF14-791B8F90B2BD}"/>
                </a:ext>
              </a:extLst>
            </p:cNvPr>
            <p:cNvSpPr/>
            <p:nvPr/>
          </p:nvSpPr>
          <p:spPr>
            <a:xfrm>
              <a:off x="-4827290" y="-1533833"/>
              <a:ext cx="4255415" cy="6253317"/>
            </a:xfrm>
            <a:prstGeom prst="roundRect">
              <a:avLst/>
            </a:prstGeom>
            <a:solidFill>
              <a:srgbClr val="206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E477158-902E-44EA-9309-0484A2B56F46}"/>
                </a:ext>
              </a:extLst>
            </p:cNvPr>
            <p:cNvSpPr/>
            <p:nvPr/>
          </p:nvSpPr>
          <p:spPr>
            <a:xfrm>
              <a:off x="-4932589" y="-1533833"/>
              <a:ext cx="4255415" cy="6023351"/>
            </a:xfrm>
            <a:prstGeom prst="roundRect">
              <a:avLst/>
            </a:prstGeom>
            <a:solidFill>
              <a:srgbClr val="ED55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B2BABFF-CC41-4045-B4FB-8825290B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87148" y="6863293"/>
            <a:ext cx="3609975" cy="12668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EDFE0E0-9324-4C36-BF0F-98B29B752B8F}"/>
              </a:ext>
            </a:extLst>
          </p:cNvPr>
          <p:cNvSpPr txBox="1"/>
          <p:nvPr/>
        </p:nvSpPr>
        <p:spPr>
          <a:xfrm>
            <a:off x="7570534" y="-7066510"/>
            <a:ext cx="41228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Why does a football not travel in a straight line?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governing equations of curve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Roberto Carlos freekick 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Knuckleball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Football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Red straight thick arrow">
                <a:extLst>
                  <a:ext uri="{FF2B5EF4-FFF2-40B4-BE49-F238E27FC236}">
                    <a16:creationId xmlns:a16="http://schemas.microsoft.com/office/drawing/2014/main" id="{6F711CB6-BDDF-469A-A180-A756B36F612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7941985" y="1043178"/>
              <a:ext cx="3379928" cy="1590365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3379928" cy="1590365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-233656" ay="3845957" az="-21025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Red straight thick arrow">
                <a:extLst>
                  <a:ext uri="{FF2B5EF4-FFF2-40B4-BE49-F238E27FC236}">
                    <a16:creationId xmlns:a16="http://schemas.microsoft.com/office/drawing/2014/main" id="{6F711CB6-BDDF-469A-A180-A756B36F61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7941985" y="1043178"/>
                <a:ext cx="3379928" cy="1590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Football ball">
                <a:extLst>
                  <a:ext uri="{FF2B5EF4-FFF2-40B4-BE49-F238E27FC236}">
                    <a16:creationId xmlns:a16="http://schemas.microsoft.com/office/drawing/2014/main" id="{2F44FB78-5F8D-4232-B1FE-5154D20F2EA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13225" y="2725432"/>
              <a:ext cx="3037441" cy="305648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037441" cy="3056486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1797075" ay="2628247" az="130473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3036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Football ball">
                <a:extLst>
                  <a:ext uri="{FF2B5EF4-FFF2-40B4-BE49-F238E27FC236}">
                    <a16:creationId xmlns:a16="http://schemas.microsoft.com/office/drawing/2014/main" id="{2F44FB78-5F8D-4232-B1FE-5154D20F2E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13225" y="2725432"/>
                <a:ext cx="3037441" cy="3056486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7431684-29DE-4704-833E-767A74B5D9D0}"/>
              </a:ext>
            </a:extLst>
          </p:cNvPr>
          <p:cNvSpPr txBox="1"/>
          <p:nvPr/>
        </p:nvSpPr>
        <p:spPr>
          <a:xfrm>
            <a:off x="677173" y="1307065"/>
            <a:ext cx="586877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Newtonian Law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GB" sz="2400" dirty="0">
                <a:latin typeface="Aharoni" panose="02010803020104030203" pitchFamily="2" charset="-79"/>
                <a:cs typeface="Aharoni" panose="02010803020104030203" pitchFamily="2" charset="-79"/>
              </a:rPr>
              <a:t>An object in motion will stay at constant speed and direction unless acted upon by a force</a:t>
            </a:r>
          </a:p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E279E0-F80B-41CF-A487-4629F1A80D8B}"/>
              </a:ext>
            </a:extLst>
          </p:cNvPr>
          <p:cNvSpPr txBox="1"/>
          <p:nvPr/>
        </p:nvSpPr>
        <p:spPr>
          <a:xfrm>
            <a:off x="8836766" y="302178"/>
            <a:ext cx="1590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THRUST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Red straight thick arrow">
                <a:extLst>
                  <a:ext uri="{FF2B5EF4-FFF2-40B4-BE49-F238E27FC236}">
                    <a16:creationId xmlns:a16="http://schemas.microsoft.com/office/drawing/2014/main" id="{CF140CBB-211F-4035-8B66-11AE3BDD08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3765086"/>
                  </p:ext>
                </p:extLst>
              </p:nvPr>
            </p:nvGraphicFramePr>
            <p:xfrm rot="16200000">
              <a:off x="8638178" y="5278808"/>
              <a:ext cx="1987539" cy="712693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1987539" cy="712693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267230" ay="-1649310" az="1067644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0810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Red straight thick arrow">
                <a:extLst>
                  <a:ext uri="{FF2B5EF4-FFF2-40B4-BE49-F238E27FC236}">
                    <a16:creationId xmlns:a16="http://schemas.microsoft.com/office/drawing/2014/main" id="{CF140CBB-211F-4035-8B66-11AE3BDD08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6200000">
                <a:off x="8638178" y="5278808"/>
                <a:ext cx="1987539" cy="712693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62587ED-4CF3-419E-A53B-F0F58E89762B}"/>
              </a:ext>
            </a:extLst>
          </p:cNvPr>
          <p:cNvSpPr txBox="1"/>
          <p:nvPr/>
        </p:nvSpPr>
        <p:spPr>
          <a:xfrm flipH="1">
            <a:off x="9843033" y="6272804"/>
            <a:ext cx="967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DRAG</a:t>
            </a:r>
            <a:endParaRPr lang="en-GB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Red straight thick arrow">
                <a:extLst>
                  <a:ext uri="{FF2B5EF4-FFF2-40B4-BE49-F238E27FC236}">
                    <a16:creationId xmlns:a16="http://schemas.microsoft.com/office/drawing/2014/main" id="{8A1D13D8-CA5D-4D15-BB0B-DD36D93B50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848461"/>
                  </p:ext>
                </p:extLst>
              </p:nvPr>
            </p:nvGraphicFramePr>
            <p:xfrm rot="16200000">
              <a:off x="10634828" y="4295527"/>
              <a:ext cx="1892271" cy="683107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1892271" cy="683107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10492611" ay="2350295" az="1060552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0682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Red straight thick arrow">
                <a:extLst>
                  <a:ext uri="{FF2B5EF4-FFF2-40B4-BE49-F238E27FC236}">
                    <a16:creationId xmlns:a16="http://schemas.microsoft.com/office/drawing/2014/main" id="{8A1D13D8-CA5D-4D15-BB0B-DD36D93B5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6200000">
                <a:off x="10634828" y="4295527"/>
                <a:ext cx="1892271" cy="683107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Explosion: 8 Points 21">
            <a:extLst>
              <a:ext uri="{FF2B5EF4-FFF2-40B4-BE49-F238E27FC236}">
                <a16:creationId xmlns:a16="http://schemas.microsoft.com/office/drawing/2014/main" id="{3BA50757-A8C7-4ECF-96D5-40570D6D9D49}"/>
              </a:ext>
            </a:extLst>
          </p:cNvPr>
          <p:cNvSpPr/>
          <p:nvPr/>
        </p:nvSpPr>
        <p:spPr>
          <a:xfrm>
            <a:off x="9799628" y="3832762"/>
            <a:ext cx="1254152" cy="1190171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5C27AA-B3B8-4210-97A1-9BE815F75C8E}"/>
              </a:ext>
            </a:extLst>
          </p:cNvPr>
          <p:cNvSpPr txBox="1"/>
          <p:nvPr/>
        </p:nvSpPr>
        <p:spPr>
          <a:xfrm>
            <a:off x="11128437" y="3273195"/>
            <a:ext cx="112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GRAVITY</a:t>
            </a:r>
          </a:p>
        </p:txBody>
      </p:sp>
    </p:spTree>
    <p:extLst>
      <p:ext uri="{BB962C8B-B14F-4D97-AF65-F5344CB8AC3E}">
        <p14:creationId xmlns:p14="http://schemas.microsoft.com/office/powerpoint/2010/main" val="2035961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-form: Shape 11">
            <a:extLst>
              <a:ext uri="{FF2B5EF4-FFF2-40B4-BE49-F238E27FC236}">
                <a16:creationId xmlns:a16="http://schemas.microsoft.com/office/drawing/2014/main" id="{1D40493F-CCDB-45DB-95F2-E8401C3C72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69652 w 12192000"/>
              <a:gd name="connsiteY0" fmla="*/ 841564 h 6858000"/>
              <a:gd name="connsiteX1" fmla="*/ 471948 w 12192000"/>
              <a:gd name="connsiteY1" fmla="*/ 1739268 h 6858000"/>
              <a:gd name="connsiteX2" fmla="*/ 471948 w 12192000"/>
              <a:gd name="connsiteY2" fmla="*/ 5329977 h 6858000"/>
              <a:gd name="connsiteX3" fmla="*/ 1369652 w 12192000"/>
              <a:gd name="connsiteY3" fmla="*/ 6227681 h 6858000"/>
              <a:gd name="connsiteX4" fmla="*/ 5889760 w 12192000"/>
              <a:gd name="connsiteY4" fmla="*/ 6227681 h 6858000"/>
              <a:gd name="connsiteX5" fmla="*/ 6787464 w 12192000"/>
              <a:gd name="connsiteY5" fmla="*/ 5329977 h 6858000"/>
              <a:gd name="connsiteX6" fmla="*/ 6787464 w 12192000"/>
              <a:gd name="connsiteY6" fmla="*/ 1739268 h 6858000"/>
              <a:gd name="connsiteX7" fmla="*/ 5889760 w 12192000"/>
              <a:gd name="connsiteY7" fmla="*/ 841564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69652" y="841564"/>
                </a:moveTo>
                <a:cubicBezTo>
                  <a:pt x="873864" y="841564"/>
                  <a:pt x="471948" y="1243480"/>
                  <a:pt x="471948" y="1739268"/>
                </a:cubicBezTo>
                <a:lnTo>
                  <a:pt x="471948" y="5329977"/>
                </a:lnTo>
                <a:cubicBezTo>
                  <a:pt x="471948" y="5825765"/>
                  <a:pt x="873864" y="6227681"/>
                  <a:pt x="1369652" y="6227681"/>
                </a:cubicBezTo>
                <a:lnTo>
                  <a:pt x="5889760" y="6227681"/>
                </a:lnTo>
                <a:cubicBezTo>
                  <a:pt x="6385548" y="6227681"/>
                  <a:pt x="6787464" y="5825765"/>
                  <a:pt x="6787464" y="5329977"/>
                </a:cubicBezTo>
                <a:lnTo>
                  <a:pt x="6787464" y="1739268"/>
                </a:lnTo>
                <a:cubicBezTo>
                  <a:pt x="6787464" y="1243480"/>
                  <a:pt x="6385548" y="841564"/>
                  <a:pt x="5889760" y="84156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CA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1033" name="Picture 8" descr="90s Greatest: Football Moments - National Geographic for everyone in  everywhere">
            <a:extLst>
              <a:ext uri="{FF2B5EF4-FFF2-40B4-BE49-F238E27FC236}">
                <a16:creationId xmlns:a16="http://schemas.microsoft.com/office/drawing/2014/main" id="{7F59A8D7-8C70-416A-A4B1-2C2089D61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0" y="428625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ree-form: Shape 40">
            <a:extLst>
              <a:ext uri="{FF2B5EF4-FFF2-40B4-BE49-F238E27FC236}">
                <a16:creationId xmlns:a16="http://schemas.microsoft.com/office/drawing/2014/main" id="{AB046F3F-16F7-4CD2-A9A7-8CC25865D0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369652 w 12192000"/>
              <a:gd name="connsiteY0" fmla="*/ 841564 h 6858000"/>
              <a:gd name="connsiteX1" fmla="*/ 471948 w 12192000"/>
              <a:gd name="connsiteY1" fmla="*/ 1739268 h 6858000"/>
              <a:gd name="connsiteX2" fmla="*/ 471948 w 12192000"/>
              <a:gd name="connsiteY2" fmla="*/ 5329977 h 6858000"/>
              <a:gd name="connsiteX3" fmla="*/ 1369652 w 12192000"/>
              <a:gd name="connsiteY3" fmla="*/ 6227681 h 6858000"/>
              <a:gd name="connsiteX4" fmla="*/ 5889760 w 12192000"/>
              <a:gd name="connsiteY4" fmla="*/ 6227681 h 6858000"/>
              <a:gd name="connsiteX5" fmla="*/ 6787464 w 12192000"/>
              <a:gd name="connsiteY5" fmla="*/ 5329977 h 6858000"/>
              <a:gd name="connsiteX6" fmla="*/ 6787464 w 12192000"/>
              <a:gd name="connsiteY6" fmla="*/ 1739268 h 6858000"/>
              <a:gd name="connsiteX7" fmla="*/ 5889760 w 12192000"/>
              <a:gd name="connsiteY7" fmla="*/ 841564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1369652" y="841564"/>
                </a:moveTo>
                <a:cubicBezTo>
                  <a:pt x="873864" y="841564"/>
                  <a:pt x="471948" y="1243480"/>
                  <a:pt x="471948" y="1739268"/>
                </a:cubicBezTo>
                <a:lnTo>
                  <a:pt x="471948" y="5329977"/>
                </a:lnTo>
                <a:cubicBezTo>
                  <a:pt x="471948" y="5825765"/>
                  <a:pt x="873864" y="6227681"/>
                  <a:pt x="1369652" y="6227681"/>
                </a:cubicBezTo>
                <a:lnTo>
                  <a:pt x="5889760" y="6227681"/>
                </a:lnTo>
                <a:cubicBezTo>
                  <a:pt x="6385548" y="6227681"/>
                  <a:pt x="6787464" y="5825765"/>
                  <a:pt x="6787464" y="5329977"/>
                </a:cubicBezTo>
                <a:lnTo>
                  <a:pt x="6787464" y="1739268"/>
                </a:lnTo>
                <a:cubicBezTo>
                  <a:pt x="6787464" y="1243480"/>
                  <a:pt x="6385548" y="841564"/>
                  <a:pt x="5889760" y="84156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CAE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E64B721C-EF68-4325-90D9-CC4740E42973}"/>
              </a:ext>
            </a:extLst>
          </p:cNvPr>
          <p:cNvGrpSpPr/>
          <p:nvPr/>
        </p:nvGrpSpPr>
        <p:grpSpPr>
          <a:xfrm>
            <a:off x="7332649" y="-8827905"/>
            <a:ext cx="4360714" cy="8216932"/>
            <a:chOff x="-4932589" y="-1533833"/>
            <a:chExt cx="4360714" cy="625331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9E3CB75-459F-47F9-AF14-791B8F90B2BD}"/>
                </a:ext>
              </a:extLst>
            </p:cNvPr>
            <p:cNvSpPr/>
            <p:nvPr/>
          </p:nvSpPr>
          <p:spPr>
            <a:xfrm>
              <a:off x="-4827290" y="-1533833"/>
              <a:ext cx="4255415" cy="6253317"/>
            </a:xfrm>
            <a:prstGeom prst="roundRect">
              <a:avLst/>
            </a:prstGeom>
            <a:solidFill>
              <a:srgbClr val="20639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E477158-902E-44EA-9309-0484A2B56F46}"/>
                </a:ext>
              </a:extLst>
            </p:cNvPr>
            <p:cNvSpPr/>
            <p:nvPr/>
          </p:nvSpPr>
          <p:spPr>
            <a:xfrm>
              <a:off x="-4932589" y="-1533833"/>
              <a:ext cx="4255415" cy="6023351"/>
            </a:xfrm>
            <a:prstGeom prst="roundRect">
              <a:avLst/>
            </a:prstGeom>
            <a:solidFill>
              <a:srgbClr val="ED55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B2BABFF-CC41-4045-B4FB-8825290B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87148" y="6863293"/>
            <a:ext cx="3609975" cy="126682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EDFE0E0-9324-4C36-BF0F-98B29B752B8F}"/>
              </a:ext>
            </a:extLst>
          </p:cNvPr>
          <p:cNvSpPr txBox="1"/>
          <p:nvPr/>
        </p:nvSpPr>
        <p:spPr>
          <a:xfrm>
            <a:off x="7570534" y="-7066510"/>
            <a:ext cx="41228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Aharoni" panose="02010803020104030203" pitchFamily="2" charset="-79"/>
                <a:cs typeface="Aharoni" panose="02010803020104030203" pitchFamily="2" charset="-79"/>
              </a:rPr>
              <a:t>Overview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Why does a football not travel in a straight line?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governing equations of curve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Roberto Carlos freekick 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The Knuckleball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Football Design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Red straight thick arrow">
                <a:extLst>
                  <a:ext uri="{FF2B5EF4-FFF2-40B4-BE49-F238E27FC236}">
                    <a16:creationId xmlns:a16="http://schemas.microsoft.com/office/drawing/2014/main" id="{6F711CB6-BDDF-469A-A180-A756B36F612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7941985" y="1043178"/>
              <a:ext cx="3379928" cy="1590365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3379928" cy="1590365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-233656" ay="3845957" az="-21025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Red straight thick arrow">
                <a:extLst>
                  <a:ext uri="{FF2B5EF4-FFF2-40B4-BE49-F238E27FC236}">
                    <a16:creationId xmlns:a16="http://schemas.microsoft.com/office/drawing/2014/main" id="{6F711CB6-BDDF-469A-A180-A756B36F61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7941985" y="1043178"/>
                <a:ext cx="3379928" cy="15903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Football ball">
                <a:extLst>
                  <a:ext uri="{FF2B5EF4-FFF2-40B4-BE49-F238E27FC236}">
                    <a16:creationId xmlns:a16="http://schemas.microsoft.com/office/drawing/2014/main" id="{2F44FB78-5F8D-4232-B1FE-5154D20F2E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6305717"/>
                  </p:ext>
                </p:extLst>
              </p:nvPr>
            </p:nvGraphicFramePr>
            <p:xfrm>
              <a:off x="8103703" y="2753997"/>
              <a:ext cx="3056484" cy="299935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056484" cy="2999355"/>
                    </a:xfrm>
                    <a:prstGeom prst="rect">
                      <a:avLst/>
                    </a:prstGeom>
                  </am3d:spPr>
                  <am3d:camera>
                    <am3d:pos x="0" y="0" z="8047345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55582" d="1000000"/>
                    <am3d:preTrans dx="-418415" dy="-17743133" dz="-163931"/>
                    <am3d:scale>
                      <am3d:sx n="1000000" d="1000000"/>
                      <am3d:sy n="1000000" d="1000000"/>
                      <am3d:sz n="1000000" d="1000000"/>
                    </am3d:scale>
                    <am3d:rot ax="9369314" ay="1286010" az="10249567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53036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Football ball">
                <a:extLst>
                  <a:ext uri="{FF2B5EF4-FFF2-40B4-BE49-F238E27FC236}">
                    <a16:creationId xmlns:a16="http://schemas.microsoft.com/office/drawing/2014/main" id="{2F44FB78-5F8D-4232-B1FE-5154D20F2E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03703" y="2753997"/>
                <a:ext cx="3056484" cy="2999355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7431684-29DE-4704-833E-767A74B5D9D0}"/>
              </a:ext>
            </a:extLst>
          </p:cNvPr>
          <p:cNvSpPr txBox="1"/>
          <p:nvPr/>
        </p:nvSpPr>
        <p:spPr>
          <a:xfrm>
            <a:off x="677173" y="1307065"/>
            <a:ext cx="586877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Newtonian Law</a:t>
            </a:r>
          </a:p>
          <a:p>
            <a:endParaRPr lang="en-US" sz="24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en-GB" sz="2400" dirty="0">
                <a:latin typeface="Aharoni" panose="02010803020104030203" pitchFamily="2" charset="-79"/>
                <a:cs typeface="Aharoni" panose="02010803020104030203" pitchFamily="2" charset="-79"/>
              </a:rPr>
              <a:t>An object in motion will stay at constant speed and direction unless acted upon by a force</a:t>
            </a:r>
          </a:p>
          <a:p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E279E0-F80B-41CF-A487-4629F1A80D8B}"/>
              </a:ext>
            </a:extLst>
          </p:cNvPr>
          <p:cNvSpPr txBox="1"/>
          <p:nvPr/>
        </p:nvSpPr>
        <p:spPr>
          <a:xfrm>
            <a:off x="8836766" y="302178"/>
            <a:ext cx="1590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THRUST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Red straight thick arrow">
                <a:extLst>
                  <a:ext uri="{FF2B5EF4-FFF2-40B4-BE49-F238E27FC236}">
                    <a16:creationId xmlns:a16="http://schemas.microsoft.com/office/drawing/2014/main" id="{CF140CBB-211F-4035-8B66-11AE3BDD087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8638178" y="5278808"/>
              <a:ext cx="1987539" cy="712693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1987539" cy="712693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267230" ay="-1649310" az="1067644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20810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Red straight thick arrow">
                <a:extLst>
                  <a:ext uri="{FF2B5EF4-FFF2-40B4-BE49-F238E27FC236}">
                    <a16:creationId xmlns:a16="http://schemas.microsoft.com/office/drawing/2014/main" id="{CF140CBB-211F-4035-8B66-11AE3BDD08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6200000">
                <a:off x="8638178" y="5278808"/>
                <a:ext cx="1987539" cy="712693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62587ED-4CF3-419E-A53B-F0F58E89762B}"/>
              </a:ext>
            </a:extLst>
          </p:cNvPr>
          <p:cNvSpPr txBox="1"/>
          <p:nvPr/>
        </p:nvSpPr>
        <p:spPr>
          <a:xfrm flipH="1">
            <a:off x="9843033" y="6272804"/>
            <a:ext cx="967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DRAG</a:t>
            </a:r>
            <a:endParaRPr lang="en-GB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Red straight thick arrow">
                <a:extLst>
                  <a:ext uri="{FF2B5EF4-FFF2-40B4-BE49-F238E27FC236}">
                    <a16:creationId xmlns:a16="http://schemas.microsoft.com/office/drawing/2014/main" id="{8A1D13D8-CA5D-4D15-BB0B-DD36D93B504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6200000">
              <a:off x="10634828" y="4295527"/>
              <a:ext cx="1892271" cy="683107"/>
            </p:xfrm>
            <a:graphic>
              <a:graphicData uri="http://schemas.microsoft.com/office/drawing/2017/model3d">
                <am3d:model3d r:embed="rId5">
                  <am3d:spPr>
                    <a:xfrm rot="16200000">
                      <a:off x="0" y="0"/>
                      <a:ext cx="1892271" cy="683107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10492611" ay="2350295" az="1060552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20682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Red straight thick arrow">
                <a:extLst>
                  <a:ext uri="{FF2B5EF4-FFF2-40B4-BE49-F238E27FC236}">
                    <a16:creationId xmlns:a16="http://schemas.microsoft.com/office/drawing/2014/main" id="{8A1D13D8-CA5D-4D15-BB0B-DD36D93B50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16200000">
                <a:off x="10634828" y="4295527"/>
                <a:ext cx="1892271" cy="683107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Explosion: 8 Points 21">
            <a:extLst>
              <a:ext uri="{FF2B5EF4-FFF2-40B4-BE49-F238E27FC236}">
                <a16:creationId xmlns:a16="http://schemas.microsoft.com/office/drawing/2014/main" id="{3BA50757-A8C7-4ECF-96D5-40570D6D9D49}"/>
              </a:ext>
            </a:extLst>
          </p:cNvPr>
          <p:cNvSpPr/>
          <p:nvPr/>
        </p:nvSpPr>
        <p:spPr>
          <a:xfrm>
            <a:off x="9799628" y="3832762"/>
            <a:ext cx="1254152" cy="1190171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5C27AA-B3B8-4210-97A1-9BE815F75C8E}"/>
              </a:ext>
            </a:extLst>
          </p:cNvPr>
          <p:cNvSpPr txBox="1"/>
          <p:nvPr/>
        </p:nvSpPr>
        <p:spPr>
          <a:xfrm>
            <a:off x="11128437" y="3273195"/>
            <a:ext cx="1129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GRAVITY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377D1DC-7BF9-4AF3-AAB8-AA99C5562CB1}"/>
              </a:ext>
            </a:extLst>
          </p:cNvPr>
          <p:cNvSpPr/>
          <p:nvPr/>
        </p:nvSpPr>
        <p:spPr>
          <a:xfrm rot="10800000">
            <a:off x="5907314" y="3917339"/>
            <a:ext cx="2243996" cy="997359"/>
          </a:xfrm>
          <a:prstGeom prst="rightArrow">
            <a:avLst/>
          </a:prstGeom>
          <a:solidFill>
            <a:srgbClr val="F6D5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40B239-2AF5-4E8D-884A-C6F4A87C2CF2}"/>
              </a:ext>
            </a:extLst>
          </p:cNvPr>
          <p:cNvSpPr txBox="1"/>
          <p:nvPr/>
        </p:nvSpPr>
        <p:spPr>
          <a:xfrm>
            <a:off x="3905516" y="4253674"/>
            <a:ext cx="20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haroni" panose="02010803020104030203" pitchFamily="2" charset="-79"/>
                <a:cs typeface="Aharoni" panose="02010803020104030203" pitchFamily="2" charset="-79"/>
              </a:rPr>
              <a:t>MAGNUS EFFECT</a:t>
            </a:r>
          </a:p>
        </p:txBody>
      </p:sp>
    </p:spTree>
    <p:extLst>
      <p:ext uri="{BB962C8B-B14F-4D97-AF65-F5344CB8AC3E}">
        <p14:creationId xmlns:p14="http://schemas.microsoft.com/office/powerpoint/2010/main" val="17581628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27273</TotalTime>
  <Words>879</Words>
  <Application>Microsoft Office PowerPoint</Application>
  <PresentationFormat>Widescreen</PresentationFormat>
  <Paragraphs>265</Paragraphs>
  <Slides>19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Aharoni</vt:lpstr>
      <vt:lpstr>Arial</vt:lpstr>
      <vt:lpstr>Calibri</vt:lpstr>
      <vt:lpstr>Calibri Light</vt:lpstr>
      <vt:lpstr>Cambria Math</vt:lpstr>
      <vt:lpstr>Corbel</vt:lpstr>
      <vt:lpstr>Office Theme</vt:lpstr>
      <vt:lpstr>The  Physics  of  Football  A scientific insight  into the mechanics of curve.</vt:lpstr>
      <vt:lpstr>The  Physics  of  Football  A scientific insight  into the mechanics of curve.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</vt:lpstr>
      <vt:lpstr>PowerPoint Presentation</vt:lpstr>
      <vt:lpstr>Analysis</vt:lpstr>
      <vt:lpstr>PowerPoint Presentation</vt:lpstr>
      <vt:lpstr>PowerPoint Presentation</vt:lpstr>
      <vt:lpstr>PowerPoint Presentation</vt:lpstr>
      <vt:lpstr>Design of a Football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of Football A scientific insight into the mechanics of curve.</dc:title>
  <dc:creator>New User</dc:creator>
  <cp:lastModifiedBy>Mostyn Wood</cp:lastModifiedBy>
  <cp:revision>50</cp:revision>
  <dcterms:created xsi:type="dcterms:W3CDTF">2020-02-18T19:01:47Z</dcterms:created>
  <dcterms:modified xsi:type="dcterms:W3CDTF">2021-09-27T21:54:26Z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